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s/comment3.xml" ContentType="application/vnd.openxmlformats-officedocument.presentationml.comments+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handoutMasterIdLst>
    <p:handoutMasterId r:id="rId27"/>
  </p:handoutMasterIdLst>
  <p:sldIdLst>
    <p:sldId id="256" r:id="rId2"/>
    <p:sldId id="258" r:id="rId3"/>
    <p:sldId id="277" r:id="rId4"/>
    <p:sldId id="257" r:id="rId5"/>
    <p:sldId id="259" r:id="rId6"/>
    <p:sldId id="262" r:id="rId7"/>
    <p:sldId id="264" r:id="rId8"/>
    <p:sldId id="265" r:id="rId9"/>
    <p:sldId id="278" r:id="rId10"/>
    <p:sldId id="279" r:id="rId11"/>
    <p:sldId id="267" r:id="rId12"/>
    <p:sldId id="272" r:id="rId13"/>
    <p:sldId id="282" r:id="rId14"/>
    <p:sldId id="280" r:id="rId15"/>
    <p:sldId id="281" r:id="rId16"/>
    <p:sldId id="285" r:id="rId17"/>
    <p:sldId id="283" r:id="rId18"/>
    <p:sldId id="284" r:id="rId19"/>
    <p:sldId id="286" r:id="rId20"/>
    <p:sldId id="287" r:id="rId21"/>
    <p:sldId id="288" r:id="rId22"/>
    <p:sldId id="274" r:id="rId23"/>
    <p:sldId id="276" r:id="rId24"/>
    <p:sldId id="275" r:id="rId25"/>
  </p:sldIdLst>
  <p:sldSz cx="9144000" cy="6858000" type="screen4x3"/>
  <p:notesSz cx="6761163"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te Bradshaw" initials="PeteB" lastIdx="9"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210" y="-186"/>
      </p:cViewPr>
      <p:guideLst>
        <p:guide orient="horz" pos="2160"/>
        <p:guide pos="2880"/>
      </p:guideLst>
    </p:cSldViewPr>
  </p:slideViewPr>
  <p:notesTextViewPr>
    <p:cViewPr>
      <p:scale>
        <a:sx n="1" d="1"/>
        <a:sy n="1" d="1"/>
      </p:scale>
      <p:origin x="0" y="0"/>
    </p:cViewPr>
  </p:notesTextViewPr>
  <p:sorterViewPr>
    <p:cViewPr>
      <p:scale>
        <a:sx n="100" d="100"/>
        <a:sy n="100" d="100"/>
      </p:scale>
      <p:origin x="0" y="290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6-13T09:17:38.676" idx="5">
    <p:pos x="5526" y="1253"/>
    <p:text>needs CC attribution eg. URL</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2-06-13T09:17:53.336" idx="6">
    <p:pos x="5723" y="300"/>
    <p:text>needs CC attribution</p:text>
  </p:cm>
</p:cmLst>
</file>

<file path=ppt/comments/comment3.xml><?xml version="1.0" encoding="utf-8"?>
<p:cmLst xmlns:a="http://schemas.openxmlformats.org/drawingml/2006/main" xmlns:r="http://schemas.openxmlformats.org/officeDocument/2006/relationships" xmlns:p="http://schemas.openxmlformats.org/presentationml/2006/main">
  <p:cm authorId="0" dt="2012-06-13T09:18:03.369" idx="7">
    <p:pos x="5586" y="2962"/>
    <p:text>needs CC attribution</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sz="quarter" idx="1"/>
          </p:nvPr>
        </p:nvSpPr>
        <p:spPr>
          <a:xfrm>
            <a:off x="3829050" y="0"/>
            <a:ext cx="2930525"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29689FD-510C-4395-9046-9AEF073E1B31}" type="datetimeFigureOut">
              <a:rPr lang="en-GB"/>
              <a:pPr>
                <a:defRPr/>
              </a:pPr>
              <a:t>12/07/2012</a:t>
            </a:fld>
            <a:endParaRPr lang="en-GB" dirty="0"/>
          </a:p>
        </p:txBody>
      </p:sp>
      <p:sp>
        <p:nvSpPr>
          <p:cNvPr id="4" name="Footer Placeholder 3"/>
          <p:cNvSpPr>
            <a:spLocks noGrp="1"/>
          </p:cNvSpPr>
          <p:nvPr>
            <p:ph type="ftr" sz="quarter" idx="2"/>
          </p:nvPr>
        </p:nvSpPr>
        <p:spPr>
          <a:xfrm>
            <a:off x="0" y="9444038"/>
            <a:ext cx="2930525"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5" name="Slide Number Placeholder 4"/>
          <p:cNvSpPr>
            <a:spLocks noGrp="1"/>
          </p:cNvSpPr>
          <p:nvPr>
            <p:ph type="sldNum" sz="quarter" idx="3"/>
          </p:nvPr>
        </p:nvSpPr>
        <p:spPr>
          <a:xfrm>
            <a:off x="3829050" y="9444038"/>
            <a:ext cx="2930525"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66AAF04-E588-43AE-96FF-0239867F64EF}"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29050" y="0"/>
            <a:ext cx="2930525"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AC53C24-9DF5-49E7-8AE6-14FD562CF924}" type="datetimeFigureOut">
              <a:rPr lang="en-GB"/>
              <a:pPr>
                <a:defRPr/>
              </a:pPr>
              <a:t>12/07/2012</a:t>
            </a:fld>
            <a:endParaRPr lang="en-GB" dirty="0"/>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29050" y="9444038"/>
            <a:ext cx="2930525"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1AE2D2-6435-437D-B77C-55542B53E71E}"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833FE2F-E856-4368-8C14-32523281794A}" type="slidenum">
              <a:rPr lang="en-GB"/>
              <a:pPr fontAlgn="base">
                <a:spcBef>
                  <a:spcPct val="0"/>
                </a:spcBef>
                <a:spcAft>
                  <a:spcPct val="0"/>
                </a:spcAft>
                <a:defRPr/>
              </a:pPr>
              <a:t>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Give students 5-10 min to discuss then take feedback from pairs asking them to justify their ideas.</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B99C775-D2B4-464B-BB9A-FF8325E637EB}" type="slidenum">
              <a:rPr lang="en-GB"/>
              <a:pPr fontAlgn="base">
                <a:spcBef>
                  <a:spcPct val="0"/>
                </a:spcBef>
                <a:spcAft>
                  <a:spcPct val="0"/>
                </a:spcAft>
                <a:defRPr/>
              </a:pPr>
              <a:t>6</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Give students a few minutes to note down what they think is required…</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643225-53E4-49C9-843C-259E9B1942BE}" type="slidenum">
              <a:rPr lang="en-GB"/>
              <a:pPr fontAlgn="base">
                <a:spcBef>
                  <a:spcPct val="0"/>
                </a:spcBef>
                <a:spcAft>
                  <a:spcPct val="0"/>
                </a:spcAft>
                <a:defRPr/>
              </a:pPr>
              <a:t>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Taking this further, one might argue that the capacity for developing this literacy in this way is arguably being detrimentally affected by the use of the virtual world. </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D12AC5-ED96-497A-A5FE-C1C86E219526}" type="slidenum">
              <a:rPr lang="en-GB"/>
              <a:pPr fontAlgn="base">
                <a:spcBef>
                  <a:spcPct val="0"/>
                </a:spcBef>
                <a:spcAft>
                  <a:spcPct val="0"/>
                </a:spcAft>
                <a:defRPr/>
              </a:pPr>
              <a:t>8</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You could put students into groups or pairs  - dep on gp size – for 2</a:t>
            </a:r>
            <a:r>
              <a:rPr lang="en-GB" baseline="30000" smtClean="0"/>
              <a:t>nd</a:t>
            </a:r>
            <a:r>
              <a:rPr lang="en-GB" smtClean="0"/>
              <a:t> part of activity.</a:t>
            </a:r>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8A3300-B992-406B-89F6-E12EFAA8D072}" type="slidenum">
              <a:rPr lang="en-GB"/>
              <a:pPr fontAlgn="base">
                <a:spcBef>
                  <a:spcPct val="0"/>
                </a:spcBef>
                <a:spcAft>
                  <a:spcPct val="0"/>
                </a:spcAft>
                <a:defRPr/>
              </a:pPr>
              <a:t>11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47B7D56-2D55-4947-87C9-38F1BFBB6E3F}" type="datetime1">
              <a:rPr lang="en-GB"/>
              <a:pPr>
                <a:defRPr/>
              </a:pPr>
              <a:t>12/07/2012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4D8E225-640E-4C77-8019-CBBCC27C12C7}"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01FC812-6524-4F66-9560-E0AFBABE4498}" type="datetime1">
              <a:rPr lang="en-GB"/>
              <a:pPr>
                <a:defRPr/>
              </a:pPr>
              <a:t>12/07/2012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542FEF5-998B-4686-AA1F-844031DD1746}"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1A34D01A-9845-4700-A97A-5460D9945208}" type="datetime1">
              <a:rPr lang="en-GB"/>
              <a:pPr>
                <a:defRPr/>
              </a:pPr>
              <a:t>12/07/2012</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5998C83-0B15-485B-AD31-63B81E32CFAD}"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F465988-D9B9-4865-B6DD-4BCDB63FB57E}" type="slidenum">
              <a:rPr lang="en-GB"/>
              <a:pPr>
                <a:defRPr/>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5BBCB4A-7610-4816-94CC-D9619352A753}" type="datetime1">
              <a:rPr lang="en-GB"/>
              <a:pPr>
                <a:defRPr/>
              </a:pPr>
              <a:t>12/07/2012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208E4B8-9488-4957-A874-CCC3ADD3A680}" type="slidenum">
              <a:rPr lang="en-GB"/>
              <a:pPr>
                <a:defRPr/>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260BD929-3651-430C-8959-A9026F1A1DDF}" type="datetime1">
              <a:rPr lang="en-GB"/>
              <a:pPr>
                <a:defRPr/>
              </a:pPr>
              <a:t>12/07/2012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9D143856-77B1-4B8E-ADC2-378C672EB781}"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0"/>
          </p:nvPr>
        </p:nvSpPr>
        <p:spPr/>
        <p:txBody>
          <a:bodyPr/>
          <a:lstStyle>
            <a:lvl1pPr>
              <a:defRPr/>
            </a:lvl1pPr>
          </a:lstStyle>
          <a:p>
            <a:pPr>
              <a:defRPr/>
            </a:pPr>
            <a:fld id="{61D0A4F9-E292-4ED5-8BAB-B809A8F45714}" type="datetime1">
              <a:rPr lang="en-GB"/>
              <a:pPr>
                <a:defRPr/>
              </a:pPr>
              <a:t>12/07/2012</a:t>
            </a:fld>
            <a:endParaRPr lang="en-GB" dirty="0"/>
          </a:p>
        </p:txBody>
      </p:sp>
      <p:sp>
        <p:nvSpPr>
          <p:cNvPr id="9" name="Footer Placeholder 7"/>
          <p:cNvSpPr>
            <a:spLocks noGrp="1"/>
          </p:cNvSpPr>
          <p:nvPr>
            <p:ph type="ftr" sz="quarter" idx="11"/>
          </p:nvPr>
        </p:nvSpPr>
        <p:spPr/>
        <p:txBody>
          <a:bodyPr/>
          <a:lstStyle>
            <a:lvl1pPr>
              <a:defRPr/>
            </a:lvl1pPr>
          </a:lstStyle>
          <a:p>
            <a:pPr>
              <a:defRPr/>
            </a:pPr>
            <a:endParaRPr lang="en-GB"/>
          </a:p>
        </p:txBody>
      </p:sp>
      <p:sp>
        <p:nvSpPr>
          <p:cNvPr id="10" name="Slide Number Placeholder 8"/>
          <p:cNvSpPr>
            <a:spLocks noGrp="1"/>
          </p:cNvSpPr>
          <p:nvPr>
            <p:ph type="sldNum" sz="quarter" idx="12"/>
          </p:nvPr>
        </p:nvSpPr>
        <p:spPr/>
        <p:txBody>
          <a:bodyPr/>
          <a:lstStyle>
            <a:lvl1pPr>
              <a:defRPr/>
            </a:lvl1pPr>
          </a:lstStyle>
          <a:p>
            <a:pPr>
              <a:defRPr/>
            </a:pPr>
            <a:fld id="{51829369-838D-4070-B3BB-508B2FFAF2FC}"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00D66EE-760C-4CD5-963B-DD3D473109A9}" type="datetime1">
              <a:rPr lang="en-GB"/>
              <a:pPr>
                <a:defRPr/>
              </a:pPr>
              <a:t>12/07/2012</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386FA911-0542-4E23-B5E6-E430DF21BEBC}"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E37FC5-D017-4A59-B4E6-5B9F31BB3B67}" type="datetime1">
              <a:rPr lang="en-GB"/>
              <a:pPr>
                <a:defRPr/>
              </a:pPr>
              <a:t>12/07/2012</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39FFCBD-438A-458F-87D1-3150BFA43792}"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FC25DE9C-01AB-4BA6-991E-BF943A66FA42}" type="datetime1">
              <a:rPr lang="en-GB"/>
              <a:pPr>
                <a:defRPr/>
              </a:pPr>
              <a:t>12/07/2012</a:t>
            </a:fld>
            <a:endParaRPr lang="en-GB" dirty="0"/>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286DF8D9-65C1-4F9A-B612-694F3D5A4219}"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F187EA-7E9F-4531-AD38-E92976A52150}" type="datetime1">
              <a:rPr lang="en-GB"/>
              <a:pPr>
                <a:defRPr/>
              </a:pPr>
              <a:t>12/07/2012</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141406F-1232-417C-99DD-DBECFB0AA77C}"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Date Placeholder 3"/>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fontAlgn="auto">
              <a:spcBef>
                <a:spcPts val="0"/>
              </a:spcBef>
              <a:spcAft>
                <a:spcPts val="0"/>
              </a:spcAft>
              <a:defRPr sz="1200">
                <a:solidFill>
                  <a:srgbClr val="FFFFFF"/>
                </a:solidFill>
                <a:latin typeface="+mn-lt"/>
              </a:defRPr>
            </a:lvl1pPr>
          </a:lstStyle>
          <a:p>
            <a:pPr>
              <a:defRPr/>
            </a:pPr>
            <a:fld id="{82081834-2211-4057-9879-AF72ACB9C4E4}" type="datetime1">
              <a:rPr lang="en-GB"/>
              <a:pPr>
                <a:defRPr/>
              </a:pPr>
              <a:t>12/07/2012</a:t>
            </a:fld>
            <a:endParaRPr lang="en-GB" dirty="0"/>
          </a:p>
        </p:txBody>
      </p:sp>
      <p:sp>
        <p:nvSpPr>
          <p:cNvPr id="5" name="Footer Placeholder 4"/>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fontAlgn="auto">
              <a:spcBef>
                <a:spcPts val="0"/>
              </a:spcBef>
              <a:spcAft>
                <a:spcPts val="0"/>
              </a:spcAft>
              <a:defRPr sz="1200">
                <a:solidFill>
                  <a:srgbClr val="FFFFFF"/>
                </a:solidFill>
                <a:latin typeface="+mn-lt"/>
              </a:defRPr>
            </a:lvl1pPr>
          </a:lstStyle>
          <a:p>
            <a:pPr>
              <a:defRPr/>
            </a:pPr>
            <a:endParaRPr lang="en-GB"/>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lIns="91440" tIns="45720" rIns="91440" bIns="45720" rtlCol="0" anchor="ctr"/>
          <a:lstStyle>
            <a:lvl1pPr algn="l" fontAlgn="auto">
              <a:spcBef>
                <a:spcPts val="0"/>
              </a:spcBef>
              <a:spcAft>
                <a:spcPts val="0"/>
              </a:spcAft>
              <a:defRPr sz="1400" b="1">
                <a:solidFill>
                  <a:srgbClr val="FFFFFF"/>
                </a:solidFill>
                <a:latin typeface="+mn-lt"/>
              </a:defRPr>
            </a:lvl1pPr>
          </a:lstStyle>
          <a:p>
            <a:pPr>
              <a:defRPr/>
            </a:pPr>
            <a:fld id="{A886982A-DCFC-48F9-BA12-DA4E845FA744}"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5" r:id="rId4"/>
    <p:sldLayoutId id="2147483699" r:id="rId5"/>
    <p:sldLayoutId id="2147483694" r:id="rId6"/>
    <p:sldLayoutId id="2147483693" r:id="rId7"/>
    <p:sldLayoutId id="2147483700" r:id="rId8"/>
    <p:sldLayoutId id="2147483692" r:id="rId9"/>
    <p:sldLayoutId id="2147483691" r:id="rId10"/>
    <p:sldLayoutId id="2147483690" r:id="rId11"/>
  </p:sldLayoutIdLst>
  <p:hf hdr="0" ftr="0" dt="0"/>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omments" Target="../comments/comment3.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wlv.ac.uk/default.aspx?page=2487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GB" dirty="0"/>
              <a:t>using DL to support teaching and </a:t>
            </a:r>
            <a:r>
              <a:rPr lang="en-GB" dirty="0" smtClean="0"/>
              <a:t>learning </a:t>
            </a:r>
            <a:r>
              <a:rPr lang="en-GB" dirty="0"/>
              <a:t>in HE</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GB" dirty="0" smtClean="0"/>
              <a:t>Dr Alison Hramiak</a:t>
            </a:r>
          </a:p>
          <a:p>
            <a:pPr eaLnBrk="1" fontAlgn="auto" hangingPunct="1">
              <a:spcAft>
                <a:spcPts val="0"/>
              </a:spcAft>
              <a:buFont typeface="Arial" pitchFamily="34" charset="0"/>
              <a:buNone/>
              <a:defRPr/>
            </a:pPr>
            <a:r>
              <a:rPr lang="en-GB" dirty="0" smtClean="0"/>
              <a:t>Sheffield Hallam University</a:t>
            </a:r>
            <a:endParaRPr lang="en-GB" dirty="0"/>
          </a:p>
        </p:txBody>
      </p:sp>
      <p:sp>
        <p:nvSpPr>
          <p:cNvPr id="15363"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C857DB4-1E88-44CA-AD5D-E4D22AB83D9C}" type="slidenum">
              <a:rPr lang="en-GB"/>
              <a:pPr fontAlgn="base">
                <a:spcBef>
                  <a:spcPct val="0"/>
                </a:spcBef>
                <a:spcAft>
                  <a:spcPct val="0"/>
                </a:spcAft>
                <a:defRPr/>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What did you come up with?</a:t>
            </a:r>
            <a:endParaRPr lang="en-GB" dirty="0"/>
          </a:p>
        </p:txBody>
      </p:sp>
      <p:sp>
        <p:nvSpPr>
          <p:cNvPr id="28674" name="Content Placeholder 2"/>
          <p:cNvSpPr>
            <a:spLocks noGrp="1"/>
          </p:cNvSpPr>
          <p:nvPr>
            <p:ph idx="1"/>
          </p:nvPr>
        </p:nvSpPr>
        <p:spPr>
          <a:xfrm>
            <a:off x="395288" y="1412875"/>
            <a:ext cx="8229600" cy="3484563"/>
          </a:xfrm>
        </p:spPr>
        <p:txBody>
          <a:bodyPr/>
          <a:lstStyle/>
          <a:p>
            <a:pPr eaLnBrk="1" hangingPunct="1"/>
            <a:r>
              <a:rPr lang="en-GB" smtClean="0"/>
              <a:t>The same text can look different depending on which application it came from in the first place.</a:t>
            </a:r>
          </a:p>
          <a:p>
            <a:pPr eaLnBrk="1" hangingPunct="1"/>
            <a:r>
              <a:rPr lang="en-GB" smtClean="0"/>
              <a:t>The internet as a haven for Chinese Whispers?</a:t>
            </a:r>
          </a:p>
          <a:p>
            <a:pPr eaLnBrk="1" hangingPunct="1"/>
            <a:r>
              <a:rPr lang="en-GB" smtClean="0"/>
              <a:t>Difficult to differentiate where text came from and who wrote it in the first place as boundaries disappear.</a:t>
            </a:r>
          </a:p>
          <a:p>
            <a:pPr eaLnBrk="1" hangingPunct="1"/>
            <a:r>
              <a:rPr lang="en-GB" smtClean="0"/>
              <a:t>Text is also transient, and can soon end up at the bottom of a long list of entries in an email or blog</a:t>
            </a:r>
          </a:p>
          <a:p>
            <a:pPr eaLnBrk="1" hangingPunct="1"/>
            <a:r>
              <a:rPr lang="en-GB" smtClean="0"/>
              <a:t>We may need a different approach in HE</a:t>
            </a:r>
          </a:p>
          <a:p>
            <a:pPr eaLnBrk="1" hangingPunct="1"/>
            <a:endParaRPr lang="en-GB" smtClean="0"/>
          </a:p>
        </p:txBody>
      </p:sp>
      <p:pic>
        <p:nvPicPr>
          <p:cNvPr id="28675" name="Picture 2" descr="http://4.bp.blogspot.com/-QtcbrYIEmyE/TsGPyV4oqZI/AAAAAAAAAWg/kGvl7JETv5A/s1600/ilahi+ehiehboundaries.gif"/>
          <p:cNvPicPr>
            <a:picLocks noChangeAspect="1" noChangeArrowheads="1"/>
          </p:cNvPicPr>
          <p:nvPr/>
        </p:nvPicPr>
        <p:blipFill>
          <a:blip r:embed="rId2"/>
          <a:srcRect/>
          <a:stretch>
            <a:fillRect/>
          </a:stretch>
        </p:blipFill>
        <p:spPr bwMode="auto">
          <a:xfrm>
            <a:off x="6011863" y="4432300"/>
            <a:ext cx="2935287" cy="2417763"/>
          </a:xfrm>
          <a:prstGeom prst="rect">
            <a:avLst/>
          </a:prstGeom>
          <a:noFill/>
          <a:ln w="9525">
            <a:noFill/>
            <a:miter lim="800000"/>
            <a:headEnd/>
            <a:tailEnd/>
          </a:ln>
        </p:spPr>
      </p:pic>
      <p:sp>
        <p:nvSpPr>
          <p:cNvPr id="28676"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202AF2-AD0A-477A-801F-9F903734B612}" type="slidenum">
              <a:rPr lang="en-GB"/>
              <a:pPr fontAlgn="base">
                <a:spcBef>
                  <a:spcPct val="0"/>
                </a:spcBef>
                <a:spcAft>
                  <a:spcPct val="0"/>
                </a:spcAft>
                <a:defRPr/>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A Different Approach</a:t>
            </a:r>
            <a:endParaRPr lang="en-GB" dirty="0"/>
          </a:p>
        </p:txBody>
      </p:sp>
      <p:sp>
        <p:nvSpPr>
          <p:cNvPr id="3" name="Content Placeholder 2"/>
          <p:cNvSpPr>
            <a:spLocks noGrp="1"/>
          </p:cNvSpPr>
          <p:nvPr>
            <p:ph idx="1"/>
          </p:nvPr>
        </p:nvSpPr>
        <p:spPr>
          <a:xfrm>
            <a:off x="395288" y="1341438"/>
            <a:ext cx="8229600" cy="3887787"/>
          </a:xfrm>
        </p:spPr>
        <p:txBody>
          <a:bodyPr rtlCol="0">
            <a:normAutofit lnSpcReduction="10000"/>
          </a:bodyPr>
          <a:lstStyle/>
          <a:p>
            <a:pPr marL="182880" indent="-182880" eaLnBrk="1" fontAlgn="auto" hangingPunct="1">
              <a:spcAft>
                <a:spcPts val="0"/>
              </a:spcAft>
              <a:buFont typeface="Arial" pitchFamily="34" charset="0"/>
              <a:buChar char="•"/>
              <a:defRPr/>
            </a:pPr>
            <a:r>
              <a:rPr lang="en-GB" dirty="0" smtClean="0"/>
              <a:t>‘Slippery text’ – text which mutates and evolves across different media </a:t>
            </a:r>
            <a:r>
              <a:rPr lang="en-GB" dirty="0"/>
              <a:t>(Mackey, </a:t>
            </a:r>
            <a:r>
              <a:rPr lang="en-GB" dirty="0" smtClean="0"/>
              <a:t>2007) can be handed in as part of an assignment.</a:t>
            </a:r>
          </a:p>
          <a:p>
            <a:pPr marL="182880" indent="-182880" eaLnBrk="1" fontAlgn="auto" hangingPunct="1">
              <a:spcAft>
                <a:spcPts val="0"/>
              </a:spcAft>
              <a:buFont typeface="Arial" pitchFamily="34" charset="0"/>
              <a:buChar char="•"/>
              <a:defRPr/>
            </a:pPr>
            <a:r>
              <a:rPr lang="en-GB" dirty="0" smtClean="0"/>
              <a:t>Changing literacies may not necessarily be something that we are familiar with.</a:t>
            </a:r>
          </a:p>
          <a:p>
            <a:pPr marL="182880" indent="-182880" eaLnBrk="1" fontAlgn="auto" hangingPunct="1">
              <a:spcAft>
                <a:spcPts val="0"/>
              </a:spcAft>
              <a:buFont typeface="Arial" pitchFamily="34" charset="0"/>
              <a:buChar char="•"/>
              <a:defRPr/>
            </a:pPr>
            <a:r>
              <a:rPr lang="en-GB" dirty="0" smtClean="0"/>
              <a:t>Academics may have to learn new ways and new vocabulary in order to keep up – before we get left behind</a:t>
            </a:r>
          </a:p>
          <a:p>
            <a:pPr marL="182880" indent="-182880" eaLnBrk="1" fontAlgn="auto" hangingPunct="1">
              <a:spcAft>
                <a:spcPts val="0"/>
              </a:spcAft>
              <a:buFont typeface="Arial" pitchFamily="34" charset="0"/>
              <a:buChar char="•"/>
              <a:defRPr/>
            </a:pPr>
            <a:r>
              <a:rPr lang="en-GB" dirty="0" smtClean="0"/>
              <a:t>For example, ways to assess ‘patchwork’ texts (also called </a:t>
            </a:r>
            <a:r>
              <a:rPr lang="en-GB" dirty="0" err="1" smtClean="0"/>
              <a:t>intertextuality</a:t>
            </a:r>
            <a:r>
              <a:rPr lang="en-GB" dirty="0" smtClean="0"/>
              <a:t>) (Wolverhampton University, 2011) </a:t>
            </a:r>
          </a:p>
          <a:p>
            <a:pPr marL="182880" indent="-182880" eaLnBrk="1" fontAlgn="auto" hangingPunct="1">
              <a:spcAft>
                <a:spcPts val="0"/>
              </a:spcAft>
              <a:buFont typeface="Arial" pitchFamily="34" charset="0"/>
              <a:buChar char="•"/>
              <a:defRPr/>
            </a:pPr>
            <a:r>
              <a:rPr lang="en-GB" dirty="0" smtClean="0"/>
              <a:t>Moving with not against the tide. </a:t>
            </a:r>
            <a:endParaRPr lang="en-GB" dirty="0"/>
          </a:p>
        </p:txBody>
      </p:sp>
      <p:sp>
        <p:nvSpPr>
          <p:cNvPr id="29700"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B5F8D1-FD62-42C0-8093-AA7A210F7578}" type="slidenum">
              <a:rPr lang="en-GB"/>
              <a:pPr fontAlgn="base">
                <a:spcBef>
                  <a:spcPct val="0"/>
                </a:spcBef>
                <a:spcAft>
                  <a:spcPct val="0"/>
                </a:spcAft>
                <a:defRPr/>
              </a:pPr>
              <a:t>11</a:t>
            </a:fld>
            <a:endParaRPr lang="en-GB"/>
          </a:p>
        </p:txBody>
      </p:sp>
      <p:pic>
        <p:nvPicPr>
          <p:cNvPr id="4" name="Picture 3" descr="C:\Users\Alison\AppData\Local\Microsoft\Windows\Temporary Internet Files\Content.IE5\Z4NZIHXJ\MC900365408[1].wmf"/>
          <p:cNvPicPr>
            <a:picLocks noChangeAspect="1" noChangeArrowheads="1"/>
          </p:cNvPicPr>
          <p:nvPr/>
        </p:nvPicPr>
        <p:blipFill>
          <a:blip r:embed="rId3"/>
          <a:srcRect/>
          <a:stretch>
            <a:fillRect/>
          </a:stretch>
        </p:blipFill>
        <p:spPr bwMode="auto">
          <a:xfrm>
            <a:off x="6300788" y="4618038"/>
            <a:ext cx="2419350" cy="1963737"/>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Activity 5:</a:t>
            </a:r>
            <a:endParaRPr lang="en-GB" dirty="0"/>
          </a:p>
        </p:txBody>
      </p:sp>
      <p:sp>
        <p:nvSpPr>
          <p:cNvPr id="31746" name="Content Placeholder 2"/>
          <p:cNvSpPr>
            <a:spLocks noGrp="1"/>
          </p:cNvSpPr>
          <p:nvPr>
            <p:ph idx="1"/>
          </p:nvPr>
        </p:nvSpPr>
        <p:spPr>
          <a:xfrm>
            <a:off x="395288" y="1341438"/>
            <a:ext cx="8229600" cy="4876800"/>
          </a:xfrm>
        </p:spPr>
        <p:txBody>
          <a:bodyPr/>
          <a:lstStyle/>
          <a:p>
            <a:pPr eaLnBrk="1" hangingPunct="1"/>
            <a:r>
              <a:rPr lang="en-GB" smtClean="0"/>
              <a:t>In groups, discuss your own teaching practices, what you teach and how you teach it. Then address the following questions…</a:t>
            </a:r>
          </a:p>
          <a:p>
            <a:pPr eaLnBrk="1" hangingPunct="1"/>
            <a:r>
              <a:rPr lang="en-GB" smtClean="0"/>
              <a:t>How could you integrate aspects of patchwork texts into your own practice (be it through teaching, learning or assessment) to improve it? Think about how you might utilise the positive aspects of such texts to enhance what you do.</a:t>
            </a:r>
          </a:p>
          <a:p>
            <a:pPr eaLnBrk="1" hangingPunct="1"/>
            <a:r>
              <a:rPr lang="en-GB" smtClean="0"/>
              <a:t>Create a short presentation to illustrate your ideas and present back to group.</a:t>
            </a:r>
          </a:p>
          <a:p>
            <a:pPr eaLnBrk="1" hangingPunct="1"/>
            <a:endParaRPr lang="en-GB" smtClean="0"/>
          </a:p>
        </p:txBody>
      </p:sp>
      <p:pic>
        <p:nvPicPr>
          <p:cNvPr id="31747" name="Picture 2" descr="C:\Users\Alison\AppData\Local\Microsoft\Windows\Temporary Internet Files\Content.IE5\45DKF3SL\MC900299691[1].wmf"/>
          <p:cNvPicPr>
            <a:picLocks noChangeAspect="1" noChangeArrowheads="1"/>
          </p:cNvPicPr>
          <p:nvPr/>
        </p:nvPicPr>
        <p:blipFill>
          <a:blip r:embed="rId2"/>
          <a:srcRect/>
          <a:stretch>
            <a:fillRect/>
          </a:stretch>
        </p:blipFill>
        <p:spPr bwMode="auto">
          <a:xfrm>
            <a:off x="6443663" y="4851400"/>
            <a:ext cx="2395537" cy="1863725"/>
          </a:xfrm>
          <a:prstGeom prst="rect">
            <a:avLst/>
          </a:prstGeom>
          <a:noFill/>
          <a:ln w="9525">
            <a:noFill/>
            <a:miter lim="800000"/>
            <a:headEnd/>
            <a:tailEnd/>
          </a:ln>
        </p:spPr>
      </p:pic>
      <p:sp>
        <p:nvSpPr>
          <p:cNvPr id="31748"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8B41867-7ECE-463F-B32C-86BD15323C23}" type="slidenum">
              <a:rPr lang="en-GB"/>
              <a:pPr fontAlgn="base">
                <a:spcBef>
                  <a:spcPct val="0"/>
                </a:spcBef>
                <a:spcAft>
                  <a:spcPct val="0"/>
                </a:spcAft>
                <a:defRPr/>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2" descr="http://blog.vcu.edu/ttac/go-link-my-blog.gif"/>
          <p:cNvPicPr>
            <a:picLocks noGrp="1" noChangeAspect="1" noChangeArrowheads="1"/>
          </p:cNvPicPr>
          <p:nvPr>
            <p:ph idx="1"/>
          </p:nvPr>
        </p:nvPicPr>
        <p:blipFill>
          <a:blip r:embed="rId2"/>
          <a:srcRect/>
          <a:stretch>
            <a:fillRect/>
          </a:stretch>
        </p:blipFill>
        <p:spPr>
          <a:xfrm>
            <a:off x="2411413" y="908050"/>
            <a:ext cx="4252912" cy="5527675"/>
          </a:xfrm>
        </p:spPr>
      </p:pic>
      <p:sp>
        <p:nvSpPr>
          <p:cNvPr id="32771" name="Slide Number Placeholder 2"/>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9B91DC-F4E7-4166-B94F-AB0795C11A00}" type="slidenum">
              <a:rPr lang="en-GB"/>
              <a:pPr fontAlgn="base">
                <a:spcBef>
                  <a:spcPct val="0"/>
                </a:spcBef>
                <a:spcAft>
                  <a:spcPct val="0"/>
                </a:spcAft>
                <a:defRPr/>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Blogs in Teaching and Learning</a:t>
            </a:r>
            <a:endParaRPr lang="en-GB" dirty="0"/>
          </a:p>
        </p:txBody>
      </p:sp>
      <p:sp>
        <p:nvSpPr>
          <p:cNvPr id="33794" name="Content Placeholder 2"/>
          <p:cNvSpPr>
            <a:spLocks noGrp="1"/>
          </p:cNvSpPr>
          <p:nvPr>
            <p:ph idx="1"/>
          </p:nvPr>
        </p:nvSpPr>
        <p:spPr/>
        <p:txBody>
          <a:bodyPr/>
          <a:lstStyle/>
          <a:p>
            <a:pPr eaLnBrk="1" hangingPunct="1"/>
            <a:r>
              <a:rPr lang="en-GB" smtClean="0"/>
              <a:t>An easily created, easily updateable web site that allows one or many people to contribute multi modal formats to it, such as text, video, images, voice and so on - instantly.</a:t>
            </a:r>
          </a:p>
          <a:p>
            <a:pPr eaLnBrk="1" hangingPunct="1"/>
            <a:r>
              <a:rPr lang="en-GB" smtClean="0"/>
              <a:t>Accessible. </a:t>
            </a:r>
          </a:p>
          <a:p>
            <a:pPr eaLnBrk="1" hangingPunct="1"/>
            <a:r>
              <a:rPr lang="en-GB" smtClean="0"/>
              <a:t>Shareable. </a:t>
            </a:r>
          </a:p>
          <a:p>
            <a:pPr eaLnBrk="1" hangingPunct="1"/>
            <a:r>
              <a:rPr lang="en-GB" smtClean="0"/>
              <a:t>Auditable.</a:t>
            </a:r>
          </a:p>
          <a:p>
            <a:pPr eaLnBrk="1" hangingPunct="1"/>
            <a:r>
              <a:rPr lang="en-GB" smtClean="0"/>
              <a:t>Private or public.</a:t>
            </a:r>
          </a:p>
          <a:p>
            <a:pPr eaLnBrk="1" hangingPunct="1"/>
            <a:r>
              <a:rPr lang="en-GB" smtClean="0"/>
              <a:t>Individual or communal.</a:t>
            </a:r>
          </a:p>
          <a:p>
            <a:pPr eaLnBrk="1" hangingPunct="1"/>
            <a:r>
              <a:rPr lang="en-GB" smtClean="0"/>
              <a:t>Wide variety of uses then in HE, reflective blogs, assessment blogs, collaborative working blogs and so on.</a:t>
            </a:r>
          </a:p>
        </p:txBody>
      </p:sp>
      <p:sp>
        <p:nvSpPr>
          <p:cNvPr id="33795"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3A805F-D5A1-4B87-B5C4-C74C28118C87}" type="slidenum">
              <a:rPr lang="en-GB"/>
              <a:pPr fontAlgn="base">
                <a:spcBef>
                  <a:spcPct val="0"/>
                </a:spcBef>
                <a:spcAft>
                  <a:spcPct val="0"/>
                </a:spcAft>
                <a:defRPr/>
              </a:pPr>
              <a:t>14</a:t>
            </a:fld>
            <a:endParaRPr lang="en-GB"/>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Activity 6:</a:t>
            </a:r>
            <a:endParaRPr lang="en-GB" dirty="0"/>
          </a:p>
        </p:txBody>
      </p:sp>
      <p:sp>
        <p:nvSpPr>
          <p:cNvPr id="34818" name="Content Placeholder 2"/>
          <p:cNvSpPr>
            <a:spLocks noGrp="1"/>
          </p:cNvSpPr>
          <p:nvPr>
            <p:ph idx="1"/>
          </p:nvPr>
        </p:nvSpPr>
        <p:spPr/>
        <p:txBody>
          <a:bodyPr/>
          <a:lstStyle/>
          <a:p>
            <a:pPr eaLnBrk="1" hangingPunct="1"/>
            <a:r>
              <a:rPr lang="en-GB" smtClean="0"/>
              <a:t>In groups, discuss how could you utilise blogs in your own practice. What could you and your students do with blogs?</a:t>
            </a:r>
          </a:p>
          <a:p>
            <a:pPr eaLnBrk="1" hangingPunct="1"/>
            <a:r>
              <a:rPr lang="en-GB" smtClean="0"/>
              <a:t>Create a short presentation to illustrate your ideas and present back to group.</a:t>
            </a:r>
          </a:p>
          <a:p>
            <a:pPr eaLnBrk="1" hangingPunct="1"/>
            <a:endParaRPr lang="en-GB" smtClean="0"/>
          </a:p>
        </p:txBody>
      </p:sp>
      <p:pic>
        <p:nvPicPr>
          <p:cNvPr id="34819" name="Picture 2" descr="C:\Users\Alison\AppData\Local\Microsoft\Windows\Temporary Internet Files\Content.IE5\45DKF3SL\MC900299691[1].wmf"/>
          <p:cNvPicPr>
            <a:picLocks noChangeAspect="1" noChangeArrowheads="1"/>
          </p:cNvPicPr>
          <p:nvPr/>
        </p:nvPicPr>
        <p:blipFill>
          <a:blip r:embed="rId2"/>
          <a:srcRect/>
          <a:stretch>
            <a:fillRect/>
          </a:stretch>
        </p:blipFill>
        <p:spPr bwMode="auto">
          <a:xfrm>
            <a:off x="5148263" y="3876675"/>
            <a:ext cx="3114675" cy="2424113"/>
          </a:xfrm>
          <a:prstGeom prst="rect">
            <a:avLst/>
          </a:prstGeom>
          <a:noFill/>
          <a:ln w="9525">
            <a:noFill/>
            <a:miter lim="800000"/>
            <a:headEnd/>
            <a:tailEnd/>
          </a:ln>
        </p:spPr>
      </p:pic>
      <p:sp>
        <p:nvSpPr>
          <p:cNvPr id="34820"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666AE8C-8908-4D36-9BBC-20B632AB8FC6}" type="slidenum">
              <a:rPr lang="en-GB"/>
              <a:pPr fontAlgn="base">
                <a:spcBef>
                  <a:spcPct val="0"/>
                </a:spcBef>
                <a:spcAft>
                  <a:spcPct val="0"/>
                </a:spcAft>
                <a:defRPr/>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131C49A-DCD6-4E4E-89A1-15D4839B53F7}" type="slidenum">
              <a:rPr lang="en-GB"/>
              <a:pPr fontAlgn="base">
                <a:spcBef>
                  <a:spcPct val="0"/>
                </a:spcBef>
                <a:spcAft>
                  <a:spcPct val="0"/>
                </a:spcAft>
                <a:defRPr/>
              </a:pPr>
              <a:t>16</a:t>
            </a:fld>
            <a:endParaRPr lang="en-GB"/>
          </a:p>
        </p:txBody>
      </p:sp>
      <p:pic>
        <p:nvPicPr>
          <p:cNvPr id="35842" name="Picture 9" descr="C:\Users\Alison\AppData\Local\Microsoft\Windows\Temporary Internet Files\Content.IE5\Z4NZIHXJ\MC900366104[1].wmf"/>
          <p:cNvPicPr>
            <a:picLocks noChangeAspect="1" noChangeArrowheads="1"/>
          </p:cNvPicPr>
          <p:nvPr/>
        </p:nvPicPr>
        <p:blipFill>
          <a:blip r:embed="rId2"/>
          <a:srcRect/>
          <a:stretch>
            <a:fillRect/>
          </a:stretch>
        </p:blipFill>
        <p:spPr bwMode="auto">
          <a:xfrm>
            <a:off x="2987675" y="2327275"/>
            <a:ext cx="3341688" cy="2376488"/>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Wikis in Teaching and Learning</a:t>
            </a:r>
            <a:endParaRPr lang="en-GB" dirty="0"/>
          </a:p>
        </p:txBody>
      </p:sp>
      <p:sp>
        <p:nvSpPr>
          <p:cNvPr id="36866" name="Content Placeholder 2"/>
          <p:cNvSpPr>
            <a:spLocks noGrp="1"/>
          </p:cNvSpPr>
          <p:nvPr>
            <p:ph idx="1"/>
          </p:nvPr>
        </p:nvSpPr>
        <p:spPr/>
        <p:txBody>
          <a:bodyPr/>
          <a:lstStyle/>
          <a:p>
            <a:pPr eaLnBrk="1" hangingPunct="1"/>
            <a:r>
              <a:rPr lang="en-GB" smtClean="0"/>
              <a:t>An easily created, easily updateable authoring tool.</a:t>
            </a:r>
          </a:p>
          <a:p>
            <a:pPr eaLnBrk="1" hangingPunct="1"/>
            <a:r>
              <a:rPr lang="en-GB" smtClean="0"/>
              <a:t>Accessible. </a:t>
            </a:r>
          </a:p>
          <a:p>
            <a:pPr eaLnBrk="1" hangingPunct="1"/>
            <a:r>
              <a:rPr lang="en-GB" smtClean="0"/>
              <a:t>Shareable. </a:t>
            </a:r>
          </a:p>
          <a:p>
            <a:pPr eaLnBrk="1" hangingPunct="1"/>
            <a:r>
              <a:rPr lang="en-GB" smtClean="0"/>
              <a:t>Auditable.</a:t>
            </a:r>
          </a:p>
          <a:p>
            <a:pPr eaLnBrk="1" hangingPunct="1"/>
            <a:r>
              <a:rPr lang="en-GB" smtClean="0"/>
              <a:t>Learners become publishers rather than just consumers of information (Cole, 2009).</a:t>
            </a:r>
          </a:p>
          <a:p>
            <a:pPr eaLnBrk="1" hangingPunct="1"/>
            <a:r>
              <a:rPr lang="en-GB" smtClean="0"/>
              <a:t>Wide variety of uses then in HE, resource areas, communal sharing of ideas and team work, online collaborative working spaces.</a:t>
            </a:r>
          </a:p>
          <a:p>
            <a:pPr eaLnBrk="1" hangingPunct="1"/>
            <a:endParaRPr lang="en-GB" smtClean="0"/>
          </a:p>
        </p:txBody>
      </p:sp>
      <p:sp>
        <p:nvSpPr>
          <p:cNvPr id="36867"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65B830-B207-48A4-B995-C53F2870C7D5}" type="slidenum">
              <a:rPr lang="en-GB"/>
              <a:pPr fontAlgn="base">
                <a:spcBef>
                  <a:spcPct val="0"/>
                </a:spcBef>
                <a:spcAft>
                  <a:spcPct val="0"/>
                </a:spcAft>
                <a:defRPr/>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Activity 7:</a:t>
            </a:r>
            <a:endParaRPr lang="en-GB" dirty="0"/>
          </a:p>
        </p:txBody>
      </p:sp>
      <p:sp>
        <p:nvSpPr>
          <p:cNvPr id="37890" name="Content Placeholder 2"/>
          <p:cNvSpPr>
            <a:spLocks noGrp="1"/>
          </p:cNvSpPr>
          <p:nvPr>
            <p:ph idx="1"/>
          </p:nvPr>
        </p:nvSpPr>
        <p:spPr/>
        <p:txBody>
          <a:bodyPr/>
          <a:lstStyle/>
          <a:p>
            <a:pPr eaLnBrk="1" hangingPunct="1"/>
            <a:r>
              <a:rPr lang="en-GB" smtClean="0"/>
              <a:t>In groups, discuss how could you utilise wikis in your own practice. What could you and your students do with them? Get creative and try to think outside the normal wiki box.</a:t>
            </a:r>
          </a:p>
          <a:p>
            <a:pPr eaLnBrk="1" hangingPunct="1"/>
            <a:r>
              <a:rPr lang="en-GB" smtClean="0"/>
              <a:t>Create a short presentation to illustrate your ideas and present back to group.</a:t>
            </a:r>
          </a:p>
          <a:p>
            <a:pPr eaLnBrk="1" hangingPunct="1"/>
            <a:endParaRPr lang="en-GB" smtClean="0"/>
          </a:p>
        </p:txBody>
      </p:sp>
      <p:pic>
        <p:nvPicPr>
          <p:cNvPr id="37891" name="Picture 2" descr="C:\Users\Alison\AppData\Local\Microsoft\Windows\Temporary Internet Files\Content.IE5\45DKF3SL\MC900299691[1].wmf"/>
          <p:cNvPicPr>
            <a:picLocks noChangeAspect="1" noChangeArrowheads="1"/>
          </p:cNvPicPr>
          <p:nvPr/>
        </p:nvPicPr>
        <p:blipFill>
          <a:blip r:embed="rId2"/>
          <a:srcRect/>
          <a:stretch>
            <a:fillRect/>
          </a:stretch>
        </p:blipFill>
        <p:spPr bwMode="auto">
          <a:xfrm>
            <a:off x="5148263" y="3876675"/>
            <a:ext cx="3114675" cy="2424113"/>
          </a:xfrm>
          <a:prstGeom prst="rect">
            <a:avLst/>
          </a:prstGeom>
          <a:noFill/>
          <a:ln w="9525">
            <a:noFill/>
            <a:miter lim="800000"/>
            <a:headEnd/>
            <a:tailEnd/>
          </a:ln>
        </p:spPr>
      </p:pic>
      <p:sp>
        <p:nvSpPr>
          <p:cNvPr id="37892"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67825D-EEB4-40D1-BA00-04808766437D}" type="slidenum">
              <a:rPr lang="en-GB"/>
              <a:pPr fontAlgn="base">
                <a:spcBef>
                  <a:spcPct val="0"/>
                </a:spcBef>
                <a:spcAft>
                  <a:spcPct val="0"/>
                </a:spcAft>
                <a:defRPr/>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endParaRPr lang="en-GB" dirty="0"/>
          </a:p>
        </p:txBody>
      </p:sp>
      <p:sp>
        <p:nvSpPr>
          <p:cNvPr id="38914" name="Content Placeholder 2"/>
          <p:cNvSpPr>
            <a:spLocks noGrp="1"/>
          </p:cNvSpPr>
          <p:nvPr>
            <p:ph idx="1"/>
          </p:nvPr>
        </p:nvSpPr>
        <p:spPr/>
        <p:txBody>
          <a:bodyPr/>
          <a:lstStyle/>
          <a:p>
            <a:pPr eaLnBrk="1" hangingPunct="1"/>
            <a:endParaRPr lang="en-GB" smtClean="0"/>
          </a:p>
        </p:txBody>
      </p:sp>
      <p:sp>
        <p:nvSpPr>
          <p:cNvPr id="38916"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9F855B-43C4-402A-B2A6-8A0CAD8D3122}" type="slidenum">
              <a:rPr lang="en-GB"/>
              <a:pPr fontAlgn="base">
                <a:spcBef>
                  <a:spcPct val="0"/>
                </a:spcBef>
                <a:spcAft>
                  <a:spcPct val="0"/>
                </a:spcAft>
                <a:defRPr/>
              </a:pPr>
              <a:t>19</a:t>
            </a:fld>
            <a:endParaRPr lang="en-GB"/>
          </a:p>
        </p:txBody>
      </p:sp>
      <p:pic>
        <p:nvPicPr>
          <p:cNvPr id="3" name="Picture 3" descr="C:\Users\Alison\AppData\Local\Microsoft\Windows\Temporary Internet Files\Content.IE5\Z4NZIHXJ\MP900387704[1].jpg"/>
          <p:cNvPicPr>
            <a:picLocks noChangeAspect="1" noChangeArrowheads="1"/>
          </p:cNvPicPr>
          <p:nvPr/>
        </p:nvPicPr>
        <p:blipFill>
          <a:blip r:embed="rId2"/>
          <a:srcRect/>
          <a:stretch>
            <a:fillRect/>
          </a:stretch>
        </p:blipFill>
        <p:spPr bwMode="auto">
          <a:xfrm>
            <a:off x="2411413" y="2565400"/>
            <a:ext cx="3657600" cy="260826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4835525" cy="990600"/>
          </a:xfrm>
        </p:spPr>
        <p:txBody>
          <a:bodyPr/>
          <a:lstStyle/>
          <a:p>
            <a:pPr eaLnBrk="1" fontAlgn="auto" hangingPunct="1">
              <a:spcAft>
                <a:spcPts val="0"/>
              </a:spcAft>
              <a:defRPr/>
            </a:pPr>
            <a:r>
              <a:rPr lang="en-GB" dirty="0" smtClean="0"/>
              <a:t>Overview</a:t>
            </a:r>
            <a:endParaRPr lang="en-GB" dirty="0"/>
          </a:p>
        </p:txBody>
      </p:sp>
      <p:sp>
        <p:nvSpPr>
          <p:cNvPr id="16386" name="Content Placeholder 2"/>
          <p:cNvSpPr>
            <a:spLocks noGrp="1"/>
          </p:cNvSpPr>
          <p:nvPr>
            <p:ph idx="1"/>
          </p:nvPr>
        </p:nvSpPr>
        <p:spPr>
          <a:xfrm>
            <a:off x="468313" y="1557338"/>
            <a:ext cx="6840537" cy="2908300"/>
          </a:xfrm>
        </p:spPr>
        <p:txBody>
          <a:bodyPr/>
          <a:lstStyle/>
          <a:p>
            <a:pPr eaLnBrk="1" hangingPunct="1"/>
            <a:r>
              <a:rPr lang="en-GB" smtClean="0"/>
              <a:t>Types of virtual space</a:t>
            </a:r>
          </a:p>
          <a:p>
            <a:pPr eaLnBrk="1" hangingPunct="1"/>
            <a:r>
              <a:rPr lang="en-GB" smtClean="0"/>
              <a:t>Mobile virtual spaces for teaching and learning</a:t>
            </a:r>
          </a:p>
          <a:p>
            <a:pPr eaLnBrk="1" hangingPunct="1"/>
            <a:r>
              <a:rPr lang="en-GB" smtClean="0"/>
              <a:t>Blogs in HE</a:t>
            </a:r>
          </a:p>
          <a:p>
            <a:pPr eaLnBrk="1" hangingPunct="1"/>
            <a:r>
              <a:rPr lang="en-GB" smtClean="0"/>
              <a:t>Wikis in HE</a:t>
            </a:r>
          </a:p>
          <a:p>
            <a:pPr eaLnBrk="1" hangingPunct="1"/>
            <a:r>
              <a:rPr lang="en-GB" smtClean="0"/>
              <a:t>E-portfolios in HE</a:t>
            </a:r>
          </a:p>
          <a:p>
            <a:pPr eaLnBrk="1" hangingPunct="1"/>
            <a:r>
              <a:rPr lang="en-GB" smtClean="0"/>
              <a:t>References and further reading</a:t>
            </a:r>
          </a:p>
        </p:txBody>
      </p:sp>
      <p:pic>
        <p:nvPicPr>
          <p:cNvPr id="16387" name="Picture 2" descr="C:\Users\Alison\AppData\Local\Microsoft\Windows\Temporary Internet Files\Content.IE5\45DKF3SL\MC900441334[1].png"/>
          <p:cNvPicPr>
            <a:picLocks noChangeAspect="1" noChangeArrowheads="1"/>
          </p:cNvPicPr>
          <p:nvPr/>
        </p:nvPicPr>
        <p:blipFill>
          <a:blip r:embed="rId2"/>
          <a:srcRect/>
          <a:stretch>
            <a:fillRect/>
          </a:stretch>
        </p:blipFill>
        <p:spPr bwMode="auto">
          <a:xfrm>
            <a:off x="6232525" y="-171450"/>
            <a:ext cx="2882900" cy="2884488"/>
          </a:xfrm>
          <a:prstGeom prst="rect">
            <a:avLst/>
          </a:prstGeom>
          <a:noFill/>
          <a:ln w="9525">
            <a:noFill/>
            <a:miter lim="800000"/>
            <a:headEnd/>
            <a:tailEnd/>
          </a:ln>
        </p:spPr>
      </p:pic>
      <p:sp>
        <p:nvSpPr>
          <p:cNvPr id="16388"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3C09797-CCA8-4071-B777-6AFDFC5855F2}" type="slidenum">
              <a:rPr lang="en-GB"/>
              <a:pPr fontAlgn="base">
                <a:spcBef>
                  <a:spcPct val="0"/>
                </a:spcBef>
                <a:spcAft>
                  <a:spcPct val="0"/>
                </a:spcAft>
                <a:defRPr/>
              </a:pPr>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E-portfolios in Teaching and Learning</a:t>
            </a:r>
          </a:p>
        </p:txBody>
      </p:sp>
      <p:sp>
        <p:nvSpPr>
          <p:cNvPr id="39938" name="Content Placeholder 2"/>
          <p:cNvSpPr>
            <a:spLocks noGrp="1"/>
          </p:cNvSpPr>
          <p:nvPr>
            <p:ph idx="1"/>
          </p:nvPr>
        </p:nvSpPr>
        <p:spPr/>
        <p:txBody>
          <a:bodyPr/>
          <a:lstStyle/>
          <a:p>
            <a:pPr eaLnBrk="1" hangingPunct="1"/>
            <a:r>
              <a:rPr lang="en-GB" smtClean="0"/>
              <a:t>Paper based portfolios have been around for many years in HE, e.g. teacher training, or for CPD activities.</a:t>
            </a:r>
          </a:p>
          <a:p>
            <a:pPr eaLnBrk="1" hangingPunct="1"/>
            <a:r>
              <a:rPr lang="en-GB" smtClean="0"/>
              <a:t>E-portfolios (JISC, 2008) are gradually replacing these.</a:t>
            </a:r>
          </a:p>
          <a:p>
            <a:pPr eaLnBrk="1" hangingPunct="1"/>
            <a:r>
              <a:rPr lang="en-GB" smtClean="0"/>
              <a:t>Provide students with an opportunity to have their own ‘virtual space’ where they can develop their profile and chose whether or not to share it.</a:t>
            </a:r>
          </a:p>
          <a:p>
            <a:pPr eaLnBrk="1" hangingPunct="1"/>
            <a:r>
              <a:rPr lang="en-GB" smtClean="0"/>
              <a:t>An evolving tool – in terns of technology and in terms of the way it can be used to allow reflection and evaluation of development in students.</a:t>
            </a:r>
          </a:p>
          <a:p>
            <a:pPr eaLnBrk="1" hangingPunct="1"/>
            <a:r>
              <a:rPr lang="en-GB" smtClean="0"/>
              <a:t>Lots of different types and ways they can be used in HE, e.g. personal development portfolios, training portfolios, reflective portfolios and so on (Roberts, 2009).</a:t>
            </a:r>
          </a:p>
          <a:p>
            <a:pPr eaLnBrk="1" hangingPunct="1"/>
            <a:endParaRPr lang="en-GB" smtClean="0"/>
          </a:p>
          <a:p>
            <a:pPr eaLnBrk="1" hangingPunct="1"/>
            <a:endParaRPr lang="en-GB" smtClean="0"/>
          </a:p>
        </p:txBody>
      </p:sp>
      <p:sp>
        <p:nvSpPr>
          <p:cNvPr id="39939"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B01168-2C57-465E-9D1C-517580C374E3}" type="slidenum">
              <a:rPr lang="en-GB"/>
              <a:pPr fontAlgn="base">
                <a:spcBef>
                  <a:spcPct val="0"/>
                </a:spcBef>
                <a:spcAft>
                  <a:spcPct val="0"/>
                </a:spcAft>
                <a:defRPr/>
              </a:pPr>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Activity 8:</a:t>
            </a:r>
            <a:endParaRPr lang="en-GB" dirty="0"/>
          </a:p>
        </p:txBody>
      </p:sp>
      <p:sp>
        <p:nvSpPr>
          <p:cNvPr id="40962" name="Content Placeholder 2"/>
          <p:cNvSpPr>
            <a:spLocks noGrp="1"/>
          </p:cNvSpPr>
          <p:nvPr>
            <p:ph idx="1"/>
          </p:nvPr>
        </p:nvSpPr>
        <p:spPr/>
        <p:txBody>
          <a:bodyPr/>
          <a:lstStyle/>
          <a:p>
            <a:pPr eaLnBrk="1" hangingPunct="1"/>
            <a:r>
              <a:rPr lang="en-GB" smtClean="0"/>
              <a:t>Have you ever produced an e-portfolio for yourself? If so, what was good/bad about it?</a:t>
            </a:r>
          </a:p>
          <a:p>
            <a:pPr eaLnBrk="1" hangingPunct="1"/>
            <a:r>
              <a:rPr lang="en-GB" smtClean="0"/>
              <a:t>In groups, discuss how could you utilise e-portfolios with your students. What could you and your students do with them? Once again, get creative and try to think outside the norm.</a:t>
            </a:r>
          </a:p>
          <a:p>
            <a:pPr eaLnBrk="1" hangingPunct="1"/>
            <a:r>
              <a:rPr lang="en-GB" smtClean="0"/>
              <a:t>Create a short presentation to illustrate your ideas and present back to group.</a:t>
            </a:r>
          </a:p>
          <a:p>
            <a:pPr eaLnBrk="1" hangingPunct="1"/>
            <a:endParaRPr lang="en-GB" smtClean="0"/>
          </a:p>
          <a:p>
            <a:pPr eaLnBrk="1" hangingPunct="1"/>
            <a:endParaRPr lang="en-GB" smtClean="0"/>
          </a:p>
        </p:txBody>
      </p:sp>
      <p:pic>
        <p:nvPicPr>
          <p:cNvPr id="40963" name="Picture 2" descr="C:\Users\Alison\AppData\Local\Microsoft\Windows\Temporary Internet Files\Content.IE5\45DKF3SL\MC900299691[1].wmf"/>
          <p:cNvPicPr>
            <a:picLocks noChangeAspect="1" noChangeArrowheads="1"/>
          </p:cNvPicPr>
          <p:nvPr/>
        </p:nvPicPr>
        <p:blipFill>
          <a:blip r:embed="rId2"/>
          <a:srcRect/>
          <a:stretch>
            <a:fillRect/>
          </a:stretch>
        </p:blipFill>
        <p:spPr bwMode="auto">
          <a:xfrm>
            <a:off x="5795963" y="4546600"/>
            <a:ext cx="2754312" cy="2143125"/>
          </a:xfrm>
          <a:prstGeom prst="rect">
            <a:avLst/>
          </a:prstGeom>
          <a:noFill/>
          <a:ln w="9525">
            <a:noFill/>
            <a:miter lim="800000"/>
            <a:headEnd/>
            <a:tailEnd/>
          </a:ln>
        </p:spPr>
      </p:pic>
      <p:sp>
        <p:nvSpPr>
          <p:cNvPr id="40964" name="Slide Number Placeholder 4"/>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9CB100-657B-42FB-94FB-3752F7CF4F9C}" type="slidenum">
              <a:rPr lang="en-GB"/>
              <a:pPr fontAlgn="base">
                <a:spcBef>
                  <a:spcPct val="0"/>
                </a:spcBef>
                <a:spcAft>
                  <a:spcPct val="0"/>
                </a:spcAft>
                <a:defRPr/>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What we have looked at:</a:t>
            </a:r>
            <a:endParaRPr lang="en-GB" dirty="0"/>
          </a:p>
        </p:txBody>
      </p:sp>
      <p:sp>
        <p:nvSpPr>
          <p:cNvPr id="41986" name="Content Placeholder 2"/>
          <p:cNvSpPr>
            <a:spLocks noGrp="1"/>
          </p:cNvSpPr>
          <p:nvPr>
            <p:ph idx="1"/>
          </p:nvPr>
        </p:nvSpPr>
        <p:spPr/>
        <p:txBody>
          <a:bodyPr/>
          <a:lstStyle/>
          <a:p>
            <a:pPr eaLnBrk="1" hangingPunct="1"/>
            <a:r>
              <a:rPr lang="en-GB" smtClean="0"/>
              <a:t>Types of virtual space – what it is and what it is used for</a:t>
            </a:r>
          </a:p>
          <a:p>
            <a:pPr eaLnBrk="1" hangingPunct="1"/>
            <a:r>
              <a:rPr lang="en-GB" smtClean="0"/>
              <a:t>Social versus academic spaces</a:t>
            </a:r>
          </a:p>
          <a:p>
            <a:pPr eaLnBrk="1" hangingPunct="1"/>
            <a:r>
              <a:rPr lang="en-GB" smtClean="0"/>
              <a:t>Mobile virtual spaces for teaching and learning – the rise of mobile technology in HE</a:t>
            </a:r>
          </a:p>
          <a:p>
            <a:pPr eaLnBrk="1" hangingPunct="1"/>
            <a:r>
              <a:rPr lang="en-GB" smtClean="0"/>
              <a:t>Issues and approaches</a:t>
            </a:r>
          </a:p>
          <a:p>
            <a:pPr eaLnBrk="1" hangingPunct="1"/>
            <a:r>
              <a:rPr lang="en-GB" smtClean="0"/>
              <a:t>Blogs in HE – definitions and uses</a:t>
            </a:r>
          </a:p>
          <a:p>
            <a:pPr eaLnBrk="1" hangingPunct="1"/>
            <a:r>
              <a:rPr lang="en-GB" smtClean="0"/>
              <a:t>Wikis in HE - definitions and use</a:t>
            </a:r>
          </a:p>
          <a:p>
            <a:pPr eaLnBrk="1" hangingPunct="1"/>
            <a:r>
              <a:rPr lang="en-GB" smtClean="0"/>
              <a:t>E-portfolios in HE - definitions and uses</a:t>
            </a:r>
          </a:p>
          <a:p>
            <a:pPr eaLnBrk="1" hangingPunct="1"/>
            <a:r>
              <a:rPr lang="en-GB" smtClean="0"/>
              <a:t>References and further reading</a:t>
            </a:r>
          </a:p>
          <a:p>
            <a:pPr eaLnBrk="1" hangingPunct="1"/>
            <a:endParaRPr lang="en-GB" smtClean="0"/>
          </a:p>
        </p:txBody>
      </p:sp>
      <p:sp>
        <p:nvSpPr>
          <p:cNvPr id="41987"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231857-4C7B-40D3-98A8-4E2071CC1AE8}" type="slidenum">
              <a:rPr lang="en-GB"/>
              <a:pPr fontAlgn="base">
                <a:spcBef>
                  <a:spcPct val="0"/>
                </a:spcBef>
                <a:spcAft>
                  <a:spcPct val="0"/>
                </a:spcAft>
                <a:defRPr/>
              </a:pPr>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References and further reading</a:t>
            </a:r>
            <a:endParaRPr lang="en-GB" dirty="0"/>
          </a:p>
        </p:txBody>
      </p:sp>
      <p:sp>
        <p:nvSpPr>
          <p:cNvPr id="3" name="Content Placeholder 2"/>
          <p:cNvSpPr>
            <a:spLocks noGrp="1"/>
          </p:cNvSpPr>
          <p:nvPr>
            <p:ph idx="1"/>
          </p:nvPr>
        </p:nvSpPr>
        <p:spPr/>
        <p:txBody>
          <a:bodyPr rtlCol="0">
            <a:normAutofit fontScale="47500" lnSpcReduction="20000"/>
          </a:bodyPr>
          <a:lstStyle/>
          <a:p>
            <a:pPr marL="182880" indent="-182880" eaLnBrk="1" fontAlgn="auto" hangingPunct="1">
              <a:spcAft>
                <a:spcPts val="0"/>
              </a:spcAft>
              <a:buFont typeface="Arial" pitchFamily="34" charset="0"/>
              <a:buChar char="•"/>
              <a:defRPr/>
            </a:pPr>
            <a:endParaRPr lang="en-GB" dirty="0"/>
          </a:p>
          <a:p>
            <a:pPr marL="182880" indent="-182880" eaLnBrk="1" fontAlgn="auto" hangingPunct="1">
              <a:spcAft>
                <a:spcPts val="0"/>
              </a:spcAft>
              <a:buFont typeface="Arial" pitchFamily="34" charset="0"/>
              <a:buChar char="•"/>
              <a:defRPr/>
            </a:pPr>
            <a:r>
              <a:rPr lang="en-GB" u="sng" dirty="0" err="1"/>
              <a:t>Boulton</a:t>
            </a:r>
            <a:r>
              <a:rPr lang="en-GB" u="sng" dirty="0"/>
              <a:t>, H. (2011). </a:t>
            </a:r>
            <a:r>
              <a:rPr lang="en-GB" i="1" u="sng" dirty="0"/>
              <a:t>The Portability of </a:t>
            </a:r>
            <a:r>
              <a:rPr lang="en-GB" i="1" u="sng" dirty="0" err="1"/>
              <a:t>ePortfolios</a:t>
            </a:r>
            <a:r>
              <a:rPr lang="en-GB" i="1" u="sng" dirty="0"/>
              <a:t> in Teacher Education</a:t>
            </a:r>
            <a:r>
              <a:rPr lang="en-GB" u="sng" dirty="0"/>
              <a:t>. Paper presented at the European Conference on Educational Research, Berlin. </a:t>
            </a:r>
            <a:endParaRPr lang="en-GB" dirty="0"/>
          </a:p>
          <a:p>
            <a:pPr marL="182880" indent="-182880" eaLnBrk="1" fontAlgn="auto" hangingPunct="1">
              <a:spcAft>
                <a:spcPts val="0"/>
              </a:spcAft>
              <a:buFont typeface="Arial" pitchFamily="34" charset="0"/>
              <a:buChar char="•"/>
              <a:defRPr/>
            </a:pPr>
            <a:r>
              <a:rPr lang="en-GB" u="sng" dirty="0"/>
              <a:t>Churchill, D. (2009). Educational applications of Web 2.0: Using blogs to support teaching and learning. </a:t>
            </a:r>
            <a:r>
              <a:rPr lang="en-GB" i="1" u="sng" dirty="0"/>
              <a:t>British Journal of Educational Technology, 40</a:t>
            </a:r>
            <a:r>
              <a:rPr lang="en-GB" u="sng" dirty="0"/>
              <a:t>(1), 179-183. </a:t>
            </a:r>
            <a:endParaRPr lang="en-GB" dirty="0"/>
          </a:p>
          <a:p>
            <a:pPr marL="182880" indent="-182880" eaLnBrk="1" fontAlgn="auto" hangingPunct="1">
              <a:spcAft>
                <a:spcPts val="0"/>
              </a:spcAft>
              <a:buFont typeface="Arial" pitchFamily="34" charset="0"/>
              <a:buChar char="•"/>
              <a:defRPr/>
            </a:pPr>
            <a:r>
              <a:rPr lang="en-GB" u="sng" dirty="0"/>
              <a:t>Cole, M. (2009). Using Wiki technology to support student engagement: Lessons from the trenches. </a:t>
            </a:r>
            <a:r>
              <a:rPr lang="en-GB" i="1" u="sng" dirty="0"/>
              <a:t>Computers and Education, 52</a:t>
            </a:r>
            <a:r>
              <a:rPr lang="en-GB" u="sng" dirty="0"/>
              <a:t>, 141-146. </a:t>
            </a:r>
            <a:endParaRPr lang="en-GB" dirty="0"/>
          </a:p>
          <a:p>
            <a:pPr marL="182880" indent="-182880" eaLnBrk="1" fontAlgn="auto" hangingPunct="1">
              <a:spcAft>
                <a:spcPts val="0"/>
              </a:spcAft>
              <a:buFont typeface="Arial" pitchFamily="34" charset="0"/>
              <a:buChar char="•"/>
              <a:defRPr/>
            </a:pPr>
            <a:r>
              <a:rPr lang="en-GB" u="sng" dirty="0"/>
              <a:t>Crook, C., &amp; </a:t>
            </a:r>
            <a:r>
              <a:rPr lang="en-GB" u="sng" dirty="0" err="1"/>
              <a:t>Cluley</a:t>
            </a:r>
            <a:r>
              <a:rPr lang="en-GB" u="sng" dirty="0"/>
              <a:t>, R. (2009). The teaching voice on the learning platform: seeking classroom climates within a virtual learning environment. </a:t>
            </a:r>
            <a:r>
              <a:rPr lang="en-GB" i="1" u="sng" dirty="0"/>
              <a:t>Learning, Media and Technology, 34</a:t>
            </a:r>
            <a:r>
              <a:rPr lang="en-GB" u="sng" dirty="0"/>
              <a:t>(3), 199-213. </a:t>
            </a:r>
            <a:endParaRPr lang="en-GB" dirty="0"/>
          </a:p>
          <a:p>
            <a:pPr marL="182880" indent="-182880" eaLnBrk="1" fontAlgn="auto" hangingPunct="1">
              <a:spcAft>
                <a:spcPts val="0"/>
              </a:spcAft>
              <a:buFont typeface="Arial" pitchFamily="34" charset="0"/>
              <a:buChar char="•"/>
              <a:defRPr/>
            </a:pPr>
            <a:r>
              <a:rPr lang="de-DE" u="sng" dirty="0"/>
              <a:t>Ebner, M., Kickmeier-Rust, M., &amp; Holzinger, A. (2008). </a:t>
            </a:r>
            <a:r>
              <a:rPr lang="en-GB" dirty="0"/>
              <a:t>Utilizing Wiki-Systems in higher education classes: a chance for universal access? </a:t>
            </a:r>
            <a:r>
              <a:rPr lang="en-GB" i="1" dirty="0"/>
              <a:t> </a:t>
            </a:r>
            <a:r>
              <a:rPr lang="en-GB" dirty="0"/>
              <a:t>. </a:t>
            </a:r>
            <a:r>
              <a:rPr lang="en-GB" i="1" dirty="0" err="1"/>
              <a:t>Univ</a:t>
            </a:r>
            <a:r>
              <a:rPr lang="en-GB" i="1" dirty="0"/>
              <a:t> Access </a:t>
            </a:r>
            <a:r>
              <a:rPr lang="en-GB" i="1" dirty="0" err="1"/>
              <a:t>Inf</a:t>
            </a:r>
            <a:r>
              <a:rPr lang="en-GB" i="1" dirty="0"/>
              <a:t> </a:t>
            </a:r>
            <a:r>
              <a:rPr lang="en-GB" i="1" dirty="0" err="1"/>
              <a:t>Soc</a:t>
            </a:r>
            <a:r>
              <a:rPr lang="en-GB" i="1" dirty="0"/>
              <a:t>, 7</a:t>
            </a:r>
            <a:r>
              <a:rPr lang="en-GB" dirty="0"/>
              <a:t>, 199-207. </a:t>
            </a:r>
          </a:p>
          <a:p>
            <a:pPr marL="182880" indent="-182880" eaLnBrk="1" fontAlgn="auto" hangingPunct="1">
              <a:spcAft>
                <a:spcPts val="0"/>
              </a:spcAft>
              <a:buFont typeface="Arial" pitchFamily="34" charset="0"/>
              <a:buChar char="•"/>
              <a:defRPr/>
            </a:pPr>
            <a:r>
              <a:rPr lang="en-GB" u="sng" dirty="0" err="1"/>
              <a:t>Hramiak</a:t>
            </a:r>
            <a:r>
              <a:rPr lang="en-GB" u="sng" dirty="0"/>
              <a:t>, A., </a:t>
            </a:r>
            <a:r>
              <a:rPr lang="en-GB" u="sng" dirty="0" err="1"/>
              <a:t>Boulton</a:t>
            </a:r>
            <a:r>
              <a:rPr lang="en-GB" u="sng" dirty="0"/>
              <a:t>, H., &amp; Irwin, B. (2009). Trainee teachers' use of blogs as private reflections for professional development. </a:t>
            </a:r>
            <a:r>
              <a:rPr lang="en-GB" i="1" u="sng" dirty="0"/>
              <a:t>Learning, Media and Technology, 34</a:t>
            </a:r>
            <a:r>
              <a:rPr lang="en-GB" u="sng" dirty="0"/>
              <a:t>(3), 259-269. </a:t>
            </a:r>
            <a:endParaRPr lang="en-GB" dirty="0"/>
          </a:p>
          <a:p>
            <a:pPr marL="182880" indent="-182880" eaLnBrk="1" fontAlgn="auto" hangingPunct="1">
              <a:spcAft>
                <a:spcPts val="0"/>
              </a:spcAft>
              <a:buFont typeface="Arial" pitchFamily="34" charset="0"/>
              <a:buChar char="•"/>
              <a:defRPr/>
            </a:pPr>
            <a:r>
              <a:rPr lang="en-GB" u="sng" dirty="0"/>
              <a:t>JISC. (2008, accessed 12.12.11). Effective Practice with </a:t>
            </a:r>
            <a:r>
              <a:rPr lang="en-GB" u="sng" dirty="0" err="1"/>
              <a:t>ePortfolios</a:t>
            </a:r>
            <a:r>
              <a:rPr lang="en-GB" u="sng" dirty="0"/>
              <a:t>  Retrieved 12.12.11, 2011, from jisc.ac.uk</a:t>
            </a:r>
            <a:endParaRPr lang="en-GB" dirty="0"/>
          </a:p>
          <a:p>
            <a:pPr marL="182880" indent="-182880" eaLnBrk="1" fontAlgn="auto" hangingPunct="1">
              <a:spcAft>
                <a:spcPts val="0"/>
              </a:spcAft>
              <a:buFont typeface="Arial" pitchFamily="34" charset="0"/>
              <a:buChar char="•"/>
              <a:defRPr/>
            </a:pPr>
            <a:r>
              <a:rPr lang="en-GB" u="sng" dirty="0" err="1"/>
              <a:t>Kerawalla</a:t>
            </a:r>
            <a:r>
              <a:rPr lang="en-GB" u="sng" dirty="0"/>
              <a:t>, L., </a:t>
            </a:r>
            <a:r>
              <a:rPr lang="en-GB" u="sng" dirty="0" err="1"/>
              <a:t>Minocha</a:t>
            </a:r>
            <a:r>
              <a:rPr lang="en-GB" u="sng" dirty="0"/>
              <a:t>, S., </a:t>
            </a:r>
            <a:r>
              <a:rPr lang="en-GB" u="sng" dirty="0" err="1"/>
              <a:t>Kirkup</a:t>
            </a:r>
            <a:r>
              <a:rPr lang="en-GB" u="sng" dirty="0"/>
              <a:t>, G., &amp; </a:t>
            </a:r>
            <a:r>
              <a:rPr lang="en-GB" u="sng" dirty="0" err="1"/>
              <a:t>Conole</a:t>
            </a:r>
            <a:r>
              <a:rPr lang="en-GB" u="sng" dirty="0"/>
              <a:t>, G. (2008). An empirically grounded framework to guide blogging in higher education. </a:t>
            </a:r>
            <a:r>
              <a:rPr lang="en-GB" i="1" u="sng" dirty="0"/>
              <a:t>Journal of Computer Assisted Learning, 25</a:t>
            </a:r>
            <a:r>
              <a:rPr lang="en-GB" u="sng" dirty="0"/>
              <a:t>(1), 31-42. </a:t>
            </a:r>
            <a:endParaRPr lang="en-GB" dirty="0"/>
          </a:p>
          <a:p>
            <a:pPr marL="182880" indent="-182880" eaLnBrk="1" fontAlgn="auto" hangingPunct="1">
              <a:spcAft>
                <a:spcPts val="0"/>
              </a:spcAft>
              <a:buFont typeface="Arial" pitchFamily="34" charset="0"/>
              <a:buChar char="•"/>
              <a:defRPr/>
            </a:pPr>
            <a:r>
              <a:rPr lang="en-GB" u="sng" dirty="0"/>
              <a:t>Mackey, M. (2007). Slippery Texts and Evolving Literacies. </a:t>
            </a:r>
            <a:r>
              <a:rPr lang="en-GB" i="1" u="sng" dirty="0"/>
              <a:t>E-Learning, 4</a:t>
            </a:r>
            <a:r>
              <a:rPr lang="en-GB" u="sng" dirty="0"/>
              <a:t>(3), 319-328. </a:t>
            </a:r>
            <a:endParaRPr lang="en-GB" dirty="0"/>
          </a:p>
          <a:p>
            <a:pPr marL="182880" indent="-182880" eaLnBrk="1" fontAlgn="auto" hangingPunct="1">
              <a:spcAft>
                <a:spcPts val="0"/>
              </a:spcAft>
              <a:buFont typeface="Arial" pitchFamily="34" charset="0"/>
              <a:buChar char="•"/>
              <a:defRPr/>
            </a:pPr>
            <a:r>
              <a:rPr lang="en-GB" u="sng" dirty="0" err="1"/>
              <a:t>Ravid</a:t>
            </a:r>
            <a:r>
              <a:rPr lang="en-GB" u="sng" dirty="0"/>
              <a:t>, G., </a:t>
            </a:r>
            <a:r>
              <a:rPr lang="en-GB" u="sng" dirty="0" err="1"/>
              <a:t>Kalman</a:t>
            </a:r>
            <a:r>
              <a:rPr lang="en-GB" u="sng" dirty="0"/>
              <a:t>, Y., &amp; </a:t>
            </a:r>
            <a:r>
              <a:rPr lang="en-GB" u="sng" dirty="0" err="1"/>
              <a:t>Rafaeli</a:t>
            </a:r>
            <a:r>
              <a:rPr lang="en-GB" u="sng" dirty="0"/>
              <a:t>, S. (2008). </a:t>
            </a:r>
            <a:r>
              <a:rPr lang="en-GB" u="sng" dirty="0" err="1"/>
              <a:t>Wikibooks</a:t>
            </a:r>
            <a:r>
              <a:rPr lang="en-GB" u="sng" dirty="0"/>
              <a:t> in higher </a:t>
            </a:r>
            <a:r>
              <a:rPr lang="en-GB" u="sng" dirty="0" err="1"/>
              <a:t>education:Empowerment</a:t>
            </a:r>
            <a:r>
              <a:rPr lang="en-GB" u="sng" dirty="0"/>
              <a:t> through online distributed collaboration. </a:t>
            </a:r>
            <a:r>
              <a:rPr lang="en-GB" i="1" u="sng" dirty="0"/>
              <a:t>Computers in Human </a:t>
            </a:r>
            <a:r>
              <a:rPr lang="en-GB" i="1" u="sng" dirty="0" err="1"/>
              <a:t>Behavior</a:t>
            </a:r>
            <a:r>
              <a:rPr lang="en-GB" i="1" u="sng" dirty="0"/>
              <a:t> 24</a:t>
            </a:r>
            <a:r>
              <a:rPr lang="en-GB" u="sng" dirty="0"/>
              <a:t>, 1913-1928. </a:t>
            </a:r>
            <a:endParaRPr lang="en-GB" dirty="0"/>
          </a:p>
          <a:p>
            <a:pPr marL="182880" indent="-182880" eaLnBrk="1" fontAlgn="auto" hangingPunct="1">
              <a:spcAft>
                <a:spcPts val="0"/>
              </a:spcAft>
              <a:buFont typeface="Arial" pitchFamily="34" charset="0"/>
              <a:buChar char="•"/>
              <a:defRPr/>
            </a:pPr>
            <a:r>
              <a:rPr lang="en-GB" u="sng" dirty="0" err="1"/>
              <a:t>Rettberg</a:t>
            </a:r>
            <a:r>
              <a:rPr lang="en-GB" u="sng" dirty="0"/>
              <a:t>, J. W. (2008). </a:t>
            </a:r>
            <a:r>
              <a:rPr lang="en-GB" i="1" u="sng" dirty="0"/>
              <a:t>Blogging: Digital Media and Society Series</a:t>
            </a:r>
            <a:r>
              <a:rPr lang="en-GB" u="sng" dirty="0"/>
              <a:t>. Cambridge: Polity Press.</a:t>
            </a:r>
            <a:endParaRPr lang="en-GB" dirty="0"/>
          </a:p>
          <a:p>
            <a:pPr marL="182880" indent="-182880" eaLnBrk="1" fontAlgn="auto" hangingPunct="1">
              <a:spcAft>
                <a:spcPts val="0"/>
              </a:spcAft>
              <a:buFont typeface="Arial" pitchFamily="34" charset="0"/>
              <a:buChar char="•"/>
              <a:defRPr/>
            </a:pPr>
            <a:r>
              <a:rPr lang="en-GB" u="sng" dirty="0"/>
              <a:t>Richardson, W. (2010 ). </a:t>
            </a:r>
            <a:r>
              <a:rPr lang="en-GB" i="1" u="sng" dirty="0"/>
              <a:t>Blogs, Wikis, Podcasts and other powerful tools for classrooms</a:t>
            </a:r>
            <a:r>
              <a:rPr lang="en-GB" u="sng" dirty="0"/>
              <a:t>. London	Sage.</a:t>
            </a:r>
            <a:endParaRPr lang="en-GB" dirty="0"/>
          </a:p>
          <a:p>
            <a:pPr marL="182880" indent="-182880" eaLnBrk="1" fontAlgn="auto" hangingPunct="1">
              <a:spcAft>
                <a:spcPts val="0"/>
              </a:spcAft>
              <a:buFont typeface="Arial" pitchFamily="34" charset="0"/>
              <a:buChar char="•"/>
              <a:defRPr/>
            </a:pPr>
            <a:r>
              <a:rPr lang="en-GB" u="sng" dirty="0"/>
              <a:t>Roberts, A. (2009). Encouraging reflective practice in periods of professional workplace experience: the development of a conceptual model. </a:t>
            </a:r>
            <a:r>
              <a:rPr lang="en-GB" i="1" u="sng" dirty="0"/>
              <a:t>Reflective Practice, 10</a:t>
            </a:r>
            <a:r>
              <a:rPr lang="en-GB" u="sng" dirty="0"/>
              <a:t>(5), 633-644. </a:t>
            </a:r>
            <a:endParaRPr lang="en-GB" dirty="0"/>
          </a:p>
          <a:p>
            <a:pPr marL="182880" indent="-182880" eaLnBrk="1" fontAlgn="auto" hangingPunct="1">
              <a:spcAft>
                <a:spcPts val="0"/>
              </a:spcAft>
              <a:buFont typeface="Arial" pitchFamily="34" charset="0"/>
              <a:buChar char="•"/>
              <a:defRPr/>
            </a:pPr>
            <a:r>
              <a:rPr lang="en-GB" u="sng" dirty="0"/>
              <a:t>Rocco, S. (2010). Making reflection public: using interactive online discussion board to enhance student learning. </a:t>
            </a:r>
            <a:r>
              <a:rPr lang="en-GB" i="1" u="sng" dirty="0"/>
              <a:t>Reflective Practice, 11</a:t>
            </a:r>
            <a:r>
              <a:rPr lang="en-GB" u="sng" dirty="0"/>
              <a:t>(3), 307-317. </a:t>
            </a:r>
            <a:endParaRPr lang="en-GB" dirty="0"/>
          </a:p>
          <a:p>
            <a:pPr marL="182880" indent="-182880" eaLnBrk="1" fontAlgn="auto" hangingPunct="1">
              <a:spcAft>
                <a:spcPts val="0"/>
              </a:spcAft>
              <a:buFont typeface="Arial" pitchFamily="34" charset="0"/>
              <a:buChar char="•"/>
              <a:defRPr/>
            </a:pPr>
            <a:r>
              <a:rPr lang="en-GB" u="sng" dirty="0"/>
              <a:t>Sharma, P. (2010). Enhancing student reflection using Weblogs: lessons learned from two</a:t>
            </a:r>
            <a:endParaRPr lang="en-GB" dirty="0"/>
          </a:p>
          <a:p>
            <a:pPr marL="182880" indent="-182880" eaLnBrk="1" fontAlgn="auto" hangingPunct="1">
              <a:spcAft>
                <a:spcPts val="0"/>
              </a:spcAft>
              <a:buFont typeface="Arial" pitchFamily="34" charset="0"/>
              <a:buChar char="•"/>
              <a:defRPr/>
            </a:pPr>
            <a:r>
              <a:rPr lang="en-GB" dirty="0"/>
              <a:t>implementation studies. </a:t>
            </a:r>
            <a:r>
              <a:rPr lang="en-GB" i="1" dirty="0"/>
              <a:t>Reflective Practice, 11</a:t>
            </a:r>
            <a:r>
              <a:rPr lang="en-GB" dirty="0"/>
              <a:t>(2), 127-141. </a:t>
            </a:r>
          </a:p>
          <a:p>
            <a:pPr marL="182880" indent="-182880" eaLnBrk="1" fontAlgn="auto" hangingPunct="1">
              <a:spcAft>
                <a:spcPts val="0"/>
              </a:spcAft>
              <a:buFont typeface="Arial" pitchFamily="34" charset="0"/>
              <a:buChar char="•"/>
              <a:defRPr/>
            </a:pPr>
            <a:r>
              <a:rPr lang="en-GB" u="sng" dirty="0"/>
              <a:t>Wolverhampton. (2011). Digitally Enhanced Patchwork Text Assessment  (DPTA)  Retrieved June 21st 2011, from </a:t>
            </a:r>
            <a:r>
              <a:rPr lang="en-GB" u="sng" dirty="0">
                <a:hlinkClick r:id="rId2"/>
              </a:rPr>
              <a:t>http://</a:t>
            </a:r>
            <a:r>
              <a:rPr lang="en-GB" u="sng" dirty="0" smtClean="0">
                <a:hlinkClick r:id="rId2"/>
              </a:rPr>
              <a:t>www.wlv.ac.uk/default.aspx?page=24876</a:t>
            </a:r>
            <a:endParaRPr lang="en-GB" dirty="0"/>
          </a:p>
        </p:txBody>
      </p:sp>
      <p:sp>
        <p:nvSpPr>
          <p:cNvPr id="43011"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D451BC-7E5B-488C-B26E-498CCBAAA438}" type="slidenum">
              <a:rPr lang="en-GB"/>
              <a:pPr fontAlgn="base">
                <a:spcBef>
                  <a:spcPct val="0"/>
                </a:spcBef>
                <a:spcAft>
                  <a:spcPct val="0"/>
                </a:spcAft>
                <a:defRPr/>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Any questions?</a:t>
            </a:r>
            <a:endParaRPr lang="en-GB" dirty="0"/>
          </a:p>
        </p:txBody>
      </p:sp>
      <p:sp>
        <p:nvSpPr>
          <p:cNvPr id="44034" name="Content Placeholder 2"/>
          <p:cNvSpPr>
            <a:spLocks noGrp="1"/>
          </p:cNvSpPr>
          <p:nvPr>
            <p:ph idx="1"/>
          </p:nvPr>
        </p:nvSpPr>
        <p:spPr/>
        <p:txBody>
          <a:bodyPr/>
          <a:lstStyle/>
          <a:p>
            <a:pPr eaLnBrk="1" hangingPunct="1"/>
            <a:endParaRPr lang="en-GB" smtClean="0"/>
          </a:p>
        </p:txBody>
      </p:sp>
      <p:pic>
        <p:nvPicPr>
          <p:cNvPr id="44035" name="Picture 2" descr="C:\Users\Alison\AppData\Local\Microsoft\Windows\Temporary Internet Files\Content.IE5\D54N2KUL\MP900401828[1].jpg"/>
          <p:cNvPicPr>
            <a:picLocks noChangeAspect="1" noChangeArrowheads="1"/>
          </p:cNvPicPr>
          <p:nvPr/>
        </p:nvPicPr>
        <p:blipFill>
          <a:blip r:embed="rId2"/>
          <a:srcRect/>
          <a:stretch>
            <a:fillRect/>
          </a:stretch>
        </p:blipFill>
        <p:spPr bwMode="auto">
          <a:xfrm>
            <a:off x="3530600" y="1868488"/>
            <a:ext cx="2082800" cy="3121025"/>
          </a:xfrm>
          <a:prstGeom prst="rect">
            <a:avLst/>
          </a:prstGeom>
          <a:noFill/>
          <a:ln w="9525">
            <a:noFill/>
            <a:miter lim="800000"/>
            <a:headEnd/>
            <a:tailEnd/>
          </a:ln>
        </p:spPr>
      </p:pic>
      <p:sp>
        <p:nvSpPr>
          <p:cNvPr id="44036"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9B5B6CA-713E-44DF-A138-1944D24E88EC}" type="slidenum">
              <a:rPr lang="en-GB"/>
              <a:pPr fontAlgn="base">
                <a:spcBef>
                  <a:spcPct val="0"/>
                </a:spcBef>
                <a:spcAft>
                  <a:spcPct val="0"/>
                </a:spcAft>
                <a:defRPr/>
              </a:pPr>
              <a:t>24</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Learning Outcomes</a:t>
            </a:r>
            <a:endParaRPr lang="en-GB" dirty="0"/>
          </a:p>
        </p:txBody>
      </p:sp>
      <p:sp>
        <p:nvSpPr>
          <p:cNvPr id="17410" name="Content Placeholder 2"/>
          <p:cNvSpPr>
            <a:spLocks noGrp="1"/>
          </p:cNvSpPr>
          <p:nvPr>
            <p:ph idx="1"/>
          </p:nvPr>
        </p:nvSpPr>
        <p:spPr/>
        <p:txBody>
          <a:bodyPr/>
          <a:lstStyle/>
          <a:p>
            <a:pPr eaLnBrk="1" hangingPunct="1"/>
            <a:r>
              <a:rPr lang="en-GB" smtClean="0"/>
              <a:t>By the end of this session you should:</a:t>
            </a:r>
          </a:p>
          <a:p>
            <a:pPr eaLnBrk="1" hangingPunct="1"/>
            <a:r>
              <a:rPr lang="en-GB" smtClean="0"/>
              <a:t>Be able to define what is meant by a virtual space</a:t>
            </a:r>
          </a:p>
          <a:p>
            <a:pPr eaLnBrk="1" hangingPunct="1"/>
            <a:r>
              <a:rPr lang="en-GB" smtClean="0"/>
              <a:t>Be able to list the types of virtual spaces available for use in HE</a:t>
            </a:r>
          </a:p>
          <a:p>
            <a:pPr eaLnBrk="1" hangingPunct="1"/>
            <a:r>
              <a:rPr lang="en-GB" smtClean="0"/>
              <a:t>Be able to evaluate the merits of using digital literacy tools in your own practice </a:t>
            </a:r>
          </a:p>
          <a:p>
            <a:pPr eaLnBrk="1" hangingPunct="1"/>
            <a:r>
              <a:rPr lang="en-GB" smtClean="0"/>
              <a:t>Be able to integrate aspects of digital literacy into your own practice using the tools covered in this session</a:t>
            </a:r>
          </a:p>
          <a:p>
            <a:pPr eaLnBrk="1" hangingPunct="1"/>
            <a:endParaRPr lang="en-GB" smtClean="0"/>
          </a:p>
          <a:p>
            <a:pPr eaLnBrk="1" hangingPunct="1"/>
            <a:endParaRPr lang="en-GB" smtClean="0"/>
          </a:p>
        </p:txBody>
      </p:sp>
      <p:sp>
        <p:nvSpPr>
          <p:cNvPr id="17411"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A8F93CE-A2CD-43F8-96EA-D80E6D06347F}" type="slidenum">
              <a:rPr lang="en-GB"/>
              <a:pPr fontAlgn="base">
                <a:spcBef>
                  <a:spcPct val="0"/>
                </a:spcBef>
                <a:spcAft>
                  <a:spcPct val="0"/>
                </a:spcAft>
                <a:defRPr/>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So What is a Virtual Space?</a:t>
            </a:r>
            <a:endParaRPr lang="en-GB" dirty="0"/>
          </a:p>
        </p:txBody>
      </p:sp>
      <p:sp>
        <p:nvSpPr>
          <p:cNvPr id="18434" name="Content Placeholder 2"/>
          <p:cNvSpPr>
            <a:spLocks noGrp="1"/>
          </p:cNvSpPr>
          <p:nvPr>
            <p:ph idx="1"/>
          </p:nvPr>
        </p:nvSpPr>
        <p:spPr/>
        <p:txBody>
          <a:bodyPr/>
          <a:lstStyle/>
          <a:p>
            <a:pPr eaLnBrk="1" hangingPunct="1"/>
            <a:r>
              <a:rPr lang="en-GB" smtClean="0"/>
              <a:t>Activity 1:</a:t>
            </a:r>
          </a:p>
          <a:p>
            <a:pPr eaLnBrk="1" hangingPunct="1"/>
            <a:r>
              <a:rPr lang="en-GB" smtClean="0"/>
              <a:t>Write down in a list or mind map or spider diagram just what you think of when you think of a virtual space.</a:t>
            </a:r>
          </a:p>
        </p:txBody>
      </p:sp>
      <p:sp>
        <p:nvSpPr>
          <p:cNvPr id="18436"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770AD74-4AEE-4C61-A9BA-07F18AE4D1A2}" type="slidenum">
              <a:rPr lang="en-GB"/>
              <a:pPr fontAlgn="base">
                <a:spcBef>
                  <a:spcPct val="0"/>
                </a:spcBef>
                <a:spcAft>
                  <a:spcPct val="0"/>
                </a:spcAft>
                <a:defRPr/>
              </a:pPr>
              <a:t>4</a:t>
            </a:fld>
            <a:endParaRPr lang="en-GB"/>
          </a:p>
        </p:txBody>
      </p:sp>
      <p:pic>
        <p:nvPicPr>
          <p:cNvPr id="3" name="Picture 3" descr="C:\Users\Alison\AppData\Local\Microsoft\Windows\Temporary Internet Files\Content.IE5\B0R3OTLU\MP900448304[1].jpg"/>
          <p:cNvPicPr>
            <a:picLocks noChangeAspect="1" noChangeArrowheads="1"/>
          </p:cNvPicPr>
          <p:nvPr/>
        </p:nvPicPr>
        <p:blipFill>
          <a:blip r:embed="rId2"/>
          <a:srcRect/>
          <a:stretch>
            <a:fillRect/>
          </a:stretch>
        </p:blipFill>
        <p:spPr bwMode="auto">
          <a:xfrm>
            <a:off x="4211638" y="3644900"/>
            <a:ext cx="3744912" cy="2500313"/>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According to some…</a:t>
            </a:r>
            <a:endParaRPr lang="en-GB" dirty="0"/>
          </a:p>
        </p:txBody>
      </p:sp>
      <p:sp>
        <p:nvSpPr>
          <p:cNvPr id="19458" name="Content Placeholder 2"/>
          <p:cNvSpPr>
            <a:spLocks noGrp="1"/>
          </p:cNvSpPr>
          <p:nvPr>
            <p:ph idx="1"/>
          </p:nvPr>
        </p:nvSpPr>
        <p:spPr>
          <a:xfrm>
            <a:off x="457200" y="1600200"/>
            <a:ext cx="7931150" cy="3341688"/>
          </a:xfrm>
        </p:spPr>
        <p:txBody>
          <a:bodyPr/>
          <a:lstStyle/>
          <a:p>
            <a:pPr marL="0" indent="0" eaLnBrk="1" hangingPunct="1">
              <a:buFont typeface="Arial" charset="0"/>
              <a:buNone/>
            </a:pPr>
            <a:r>
              <a:rPr lang="en-GB" smtClean="0"/>
              <a:t>No physical presence – exists in the ‘ether’ as part of a virtual world. Also called ‘cyberspace’.</a:t>
            </a:r>
          </a:p>
          <a:p>
            <a:pPr marL="0" indent="0" eaLnBrk="1" hangingPunct="1">
              <a:buFont typeface="Arial" charset="0"/>
              <a:buNone/>
            </a:pPr>
            <a:r>
              <a:rPr lang="en-GB" smtClean="0"/>
              <a:t>The space we use when we go online, when we use the internet to connect to others.</a:t>
            </a:r>
          </a:p>
          <a:p>
            <a:pPr marL="0" indent="0" eaLnBrk="1" hangingPunct="1">
              <a:buFont typeface="Arial" charset="0"/>
              <a:buNone/>
            </a:pPr>
            <a:r>
              <a:rPr lang="en-GB" smtClean="0"/>
              <a:t>Infinite – and therefore so are it’s possibilities?</a:t>
            </a:r>
          </a:p>
          <a:p>
            <a:pPr marL="0" indent="0" eaLnBrk="1" hangingPunct="1">
              <a:buFont typeface="Arial" charset="0"/>
              <a:buNone/>
            </a:pPr>
            <a:r>
              <a:rPr lang="en-GB" smtClean="0"/>
              <a:t>Embraced by students who value the freedom it offers, the convenience, the speed and so on.</a:t>
            </a:r>
          </a:p>
        </p:txBody>
      </p:sp>
      <p:sp>
        <p:nvSpPr>
          <p:cNvPr id="19459"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0832AD-408E-46E0-8C30-8C04B5F1EC15}" type="slidenum">
              <a:rPr lang="en-GB"/>
              <a:pPr fontAlgn="base">
                <a:spcBef>
                  <a:spcPct val="0"/>
                </a:spcBef>
                <a:spcAft>
                  <a:spcPct val="0"/>
                </a:spcAft>
                <a:defRPr/>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Where do you go to in space?</a:t>
            </a:r>
            <a:endParaRPr lang="en-GB" dirty="0"/>
          </a:p>
        </p:txBody>
      </p:sp>
      <p:sp>
        <p:nvSpPr>
          <p:cNvPr id="21506" name="Content Placeholder 2"/>
          <p:cNvSpPr>
            <a:spLocks noGrp="1"/>
          </p:cNvSpPr>
          <p:nvPr>
            <p:ph idx="1"/>
          </p:nvPr>
        </p:nvSpPr>
        <p:spPr/>
        <p:txBody>
          <a:bodyPr/>
          <a:lstStyle/>
          <a:p>
            <a:pPr eaLnBrk="1" hangingPunct="1"/>
            <a:r>
              <a:rPr lang="en-GB" smtClean="0"/>
              <a:t>Activity 2:</a:t>
            </a:r>
          </a:p>
          <a:p>
            <a:pPr eaLnBrk="1" hangingPunct="1"/>
            <a:r>
              <a:rPr lang="en-GB" smtClean="0"/>
              <a:t>What types of virtual space do you use?</a:t>
            </a:r>
          </a:p>
          <a:p>
            <a:pPr eaLnBrk="1" hangingPunct="1"/>
            <a:r>
              <a:rPr lang="en-GB" smtClean="0"/>
              <a:t>List them and then do a comparative list of the types of spaces you think your students use. How do the two lists compare?</a:t>
            </a:r>
          </a:p>
        </p:txBody>
      </p:sp>
      <p:pic>
        <p:nvPicPr>
          <p:cNvPr id="21507" name="Picture 2" descr="C:\Users\Alison\AppData\Local\Microsoft\Windows\Temporary Internet Files\Content.IE5\45DKF3SL\MC900024404[1].wmf"/>
          <p:cNvPicPr>
            <a:picLocks noChangeAspect="1" noChangeArrowheads="1"/>
          </p:cNvPicPr>
          <p:nvPr/>
        </p:nvPicPr>
        <p:blipFill>
          <a:blip r:embed="rId3"/>
          <a:srcRect/>
          <a:stretch>
            <a:fillRect/>
          </a:stretch>
        </p:blipFill>
        <p:spPr bwMode="auto">
          <a:xfrm>
            <a:off x="4611688" y="4149725"/>
            <a:ext cx="2716212" cy="2220913"/>
          </a:xfrm>
          <a:prstGeom prst="rect">
            <a:avLst/>
          </a:prstGeom>
          <a:noFill/>
          <a:ln w="9525">
            <a:noFill/>
            <a:miter lim="800000"/>
            <a:headEnd/>
            <a:tailEnd/>
          </a:ln>
        </p:spPr>
      </p:pic>
      <p:sp>
        <p:nvSpPr>
          <p:cNvPr id="21508"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480B64E-A98B-4E7C-8502-54B8E8091B79}" type="slidenum">
              <a:rPr lang="en-GB"/>
              <a:pPr fontAlgn="base">
                <a:spcBef>
                  <a:spcPct val="0"/>
                </a:spcBef>
                <a:spcAft>
                  <a:spcPct val="0"/>
                </a:spcAft>
                <a:defRPr/>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Social versus Academic Spaces</a:t>
            </a:r>
            <a:endParaRPr lang="en-GB" dirty="0"/>
          </a:p>
        </p:txBody>
      </p:sp>
      <p:sp>
        <p:nvSpPr>
          <p:cNvPr id="3" name="Content Placeholder 2"/>
          <p:cNvSpPr>
            <a:spLocks noGrp="1"/>
          </p:cNvSpPr>
          <p:nvPr>
            <p:ph idx="1"/>
          </p:nvPr>
        </p:nvSpPr>
        <p:spPr>
          <a:xfrm>
            <a:off x="395288" y="1412875"/>
            <a:ext cx="6480175" cy="4876800"/>
          </a:xfrm>
        </p:spPr>
        <p:txBody>
          <a:bodyPr rtlCol="0">
            <a:normAutofit lnSpcReduction="10000"/>
          </a:bodyPr>
          <a:lstStyle/>
          <a:p>
            <a:pPr marL="182880" indent="-182880" eaLnBrk="1" fontAlgn="auto" hangingPunct="1">
              <a:spcAft>
                <a:spcPts val="0"/>
              </a:spcAft>
              <a:buFont typeface="Arial" pitchFamily="34" charset="0"/>
              <a:buChar char="•"/>
              <a:defRPr/>
            </a:pPr>
            <a:r>
              <a:rPr lang="en-GB" dirty="0" smtClean="0"/>
              <a:t>While students may use Facebook, YouTube, MySpace, Twitter, and so on for social spaces…</a:t>
            </a:r>
          </a:p>
          <a:p>
            <a:pPr marL="182880" indent="-182880" eaLnBrk="1" fontAlgn="auto" hangingPunct="1">
              <a:spcAft>
                <a:spcPts val="0"/>
              </a:spcAft>
              <a:buFont typeface="Arial" pitchFamily="34" charset="0"/>
              <a:buChar char="•"/>
              <a:defRPr/>
            </a:pPr>
            <a:r>
              <a:rPr lang="en-GB" dirty="0" smtClean="0"/>
              <a:t>They would not necessarily use them for academic purposes.</a:t>
            </a:r>
          </a:p>
          <a:p>
            <a:pPr marL="182880" indent="-182880" eaLnBrk="1" fontAlgn="auto" hangingPunct="1">
              <a:spcAft>
                <a:spcPts val="0"/>
              </a:spcAft>
              <a:buFont typeface="Arial" pitchFamily="34" charset="0"/>
              <a:buChar char="•"/>
              <a:defRPr/>
            </a:pPr>
            <a:r>
              <a:rPr lang="en-GB" dirty="0" smtClean="0"/>
              <a:t>Never the twain shall meet?</a:t>
            </a:r>
          </a:p>
          <a:p>
            <a:pPr marL="182880" indent="-182880" eaLnBrk="1" fontAlgn="auto" hangingPunct="1">
              <a:spcAft>
                <a:spcPts val="0"/>
              </a:spcAft>
              <a:buFont typeface="Arial" pitchFamily="34" charset="0"/>
              <a:buChar char="•"/>
              <a:defRPr/>
            </a:pPr>
            <a:r>
              <a:rPr lang="en-GB" dirty="0" smtClean="0"/>
              <a:t>Some research shows this to be true (Crook and </a:t>
            </a:r>
            <a:r>
              <a:rPr lang="en-GB" dirty="0" err="1" smtClean="0"/>
              <a:t>Cluley</a:t>
            </a:r>
            <a:r>
              <a:rPr lang="en-GB" dirty="0" smtClean="0"/>
              <a:t>, 2009).</a:t>
            </a:r>
          </a:p>
          <a:p>
            <a:pPr marL="182880" indent="-182880" eaLnBrk="1" fontAlgn="auto" hangingPunct="1">
              <a:spcAft>
                <a:spcPts val="0"/>
              </a:spcAft>
              <a:buFont typeface="Arial" pitchFamily="34" charset="0"/>
              <a:buChar char="•"/>
              <a:defRPr/>
            </a:pPr>
            <a:r>
              <a:rPr lang="en-GB" dirty="0" smtClean="0"/>
              <a:t>Something to be aware of despite the trend for HEIs to reach out to students using such spaces as those mentioned above.</a:t>
            </a:r>
          </a:p>
          <a:p>
            <a:pPr marL="182880" indent="-182880" eaLnBrk="1" fontAlgn="auto" hangingPunct="1">
              <a:spcAft>
                <a:spcPts val="0"/>
              </a:spcAft>
              <a:buFont typeface="Arial" pitchFamily="34" charset="0"/>
              <a:buChar char="•"/>
              <a:defRPr/>
            </a:pPr>
            <a:r>
              <a:rPr lang="en-GB" dirty="0" smtClean="0"/>
              <a:t>They may contribute to a VLE but will rarely mix the two</a:t>
            </a:r>
            <a:endParaRPr lang="en-GB" dirty="0"/>
          </a:p>
        </p:txBody>
      </p:sp>
      <p:sp>
        <p:nvSpPr>
          <p:cNvPr id="23556"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7CA97D-E9BE-4673-B5AC-F5727431B200}" type="slidenum">
              <a:rPr lang="en-GB"/>
              <a:pPr fontAlgn="base">
                <a:spcBef>
                  <a:spcPct val="0"/>
                </a:spcBef>
                <a:spcAft>
                  <a:spcPct val="0"/>
                </a:spcAft>
                <a:defRPr/>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Mobile Virtual Spaces</a:t>
            </a:r>
            <a:endParaRPr lang="en-GB" dirty="0"/>
          </a:p>
        </p:txBody>
      </p:sp>
      <p:sp>
        <p:nvSpPr>
          <p:cNvPr id="25602" name="Content Placeholder 2"/>
          <p:cNvSpPr>
            <a:spLocks noGrp="1"/>
          </p:cNvSpPr>
          <p:nvPr>
            <p:ph idx="1"/>
          </p:nvPr>
        </p:nvSpPr>
        <p:spPr>
          <a:xfrm>
            <a:off x="468313" y="2327275"/>
            <a:ext cx="8229600" cy="3844925"/>
          </a:xfrm>
        </p:spPr>
        <p:txBody>
          <a:bodyPr/>
          <a:lstStyle/>
          <a:p>
            <a:pPr eaLnBrk="1" hangingPunct="1"/>
            <a:r>
              <a:rPr lang="en-GB" smtClean="0"/>
              <a:t>These can be viewed as more mobile than the spaces mentioned previously.</a:t>
            </a:r>
          </a:p>
          <a:p>
            <a:pPr eaLnBrk="1" hangingPunct="1"/>
            <a:r>
              <a:rPr lang="en-GB" smtClean="0"/>
              <a:t>Digital text that you can ‘do’ on the move using ‘Apps’ that enable you to access virtual spaces from your phone, iPOD, iPAD, Notebook, iPhone and so on.</a:t>
            </a:r>
          </a:p>
          <a:p>
            <a:pPr eaLnBrk="1" hangingPunct="1"/>
            <a:r>
              <a:rPr lang="en-GB" smtClean="0"/>
              <a:t>Social networking has never been easier and is likely to become more so.</a:t>
            </a:r>
          </a:p>
          <a:p>
            <a:pPr eaLnBrk="1" hangingPunct="1"/>
            <a:endParaRPr lang="en-GB" smtClean="0"/>
          </a:p>
        </p:txBody>
      </p:sp>
      <p:sp>
        <p:nvSpPr>
          <p:cNvPr id="25604"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4A3E7D-D164-49DE-B57B-B4CC1A8905E5}" type="slidenum">
              <a:rPr lang="en-GB"/>
              <a:pPr fontAlgn="base">
                <a:spcBef>
                  <a:spcPct val="0"/>
                </a:spcBef>
                <a:spcAft>
                  <a:spcPct val="0"/>
                </a:spcAft>
                <a:defRPr/>
              </a:pPr>
              <a:t>8</a:t>
            </a:fld>
            <a:endParaRPr lang="en-GB"/>
          </a:p>
        </p:txBody>
      </p:sp>
      <p:pic>
        <p:nvPicPr>
          <p:cNvPr id="3" name="Picture 4" descr="C:\Users\Alison\AppData\Local\Microsoft\Windows\Temporary Internet Files\Content.IE5\Z4NZIHXJ\MC900436077[1].wmf"/>
          <p:cNvPicPr>
            <a:picLocks noChangeAspect="1" noChangeArrowheads="1"/>
          </p:cNvPicPr>
          <p:nvPr/>
        </p:nvPicPr>
        <p:blipFill>
          <a:blip r:embed="rId3"/>
          <a:srcRect/>
          <a:stretch>
            <a:fillRect/>
          </a:stretch>
        </p:blipFill>
        <p:spPr bwMode="auto">
          <a:xfrm>
            <a:off x="6156325" y="765175"/>
            <a:ext cx="1841500" cy="1304925"/>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smtClean="0"/>
              <a:t>Some issues to think about</a:t>
            </a:r>
            <a:endParaRPr lang="en-GB" dirty="0"/>
          </a:p>
        </p:txBody>
      </p:sp>
      <p:sp>
        <p:nvSpPr>
          <p:cNvPr id="27650" name="Content Placeholder 2"/>
          <p:cNvSpPr>
            <a:spLocks noGrp="1"/>
          </p:cNvSpPr>
          <p:nvPr>
            <p:ph idx="1"/>
          </p:nvPr>
        </p:nvSpPr>
        <p:spPr>
          <a:xfrm>
            <a:off x="468313" y="1341438"/>
            <a:ext cx="8229600" cy="4032250"/>
          </a:xfrm>
        </p:spPr>
        <p:txBody>
          <a:bodyPr/>
          <a:lstStyle/>
          <a:p>
            <a:pPr eaLnBrk="1" hangingPunct="1"/>
            <a:r>
              <a:rPr lang="en-GB" smtClean="0"/>
              <a:t>Activity 3: Think about the process of taking notes (pen and paper) in a lecture as opposed accessing the content online to read later. How do these processes compare? Write down which process a student will get more from and why.</a:t>
            </a:r>
          </a:p>
          <a:p>
            <a:pPr eaLnBrk="1" hangingPunct="1"/>
            <a:endParaRPr lang="en-GB" smtClean="0"/>
          </a:p>
          <a:p>
            <a:pPr eaLnBrk="1" hangingPunct="1"/>
            <a:r>
              <a:rPr lang="en-GB" smtClean="0"/>
              <a:t>Activity 4: In pairs, think about how easy it is for your students to cut and paste text from multiple sources to produce notes/essays. What are the disadvantages of doing so?</a:t>
            </a:r>
          </a:p>
        </p:txBody>
      </p:sp>
      <p:pic>
        <p:nvPicPr>
          <p:cNvPr id="27651" name="Picture 2" descr="http://school.discoveryeducation.com/clipart/images/ani_thinkingcap.gif"/>
          <p:cNvPicPr>
            <a:picLocks noChangeAspect="1" noChangeArrowheads="1" noCrop="1"/>
          </p:cNvPicPr>
          <p:nvPr/>
        </p:nvPicPr>
        <p:blipFill>
          <a:blip r:embed="rId2"/>
          <a:srcRect/>
          <a:stretch>
            <a:fillRect/>
          </a:stretch>
        </p:blipFill>
        <p:spPr bwMode="auto">
          <a:xfrm>
            <a:off x="7667625" y="4800600"/>
            <a:ext cx="1255713" cy="1838325"/>
          </a:xfrm>
          <a:prstGeom prst="rect">
            <a:avLst/>
          </a:prstGeom>
          <a:noFill/>
          <a:ln w="9525">
            <a:noFill/>
            <a:miter lim="800000"/>
            <a:headEnd/>
            <a:tailEnd/>
          </a:ln>
        </p:spPr>
      </p:pic>
      <p:sp>
        <p:nvSpPr>
          <p:cNvPr id="27652" name="Slide Number Placeholder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6D998D7-4150-45A8-AB3B-F5A40BD94FD7}" type="slidenum">
              <a:rPr lang="en-GB"/>
              <a:pPr fontAlgn="base">
                <a:spcBef>
                  <a:spcPct val="0"/>
                </a:spcBef>
                <a:spcAft>
                  <a:spcPct val="0"/>
                </a:spcAft>
                <a:defRPr/>
              </a:pPr>
              <a:t>9</a:t>
            </a:fld>
            <a:endParaRPr lang="en-GB"/>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301</TotalTime>
  <Words>1514</Words>
  <Application>Microsoft Office PowerPoint</Application>
  <PresentationFormat>On-screen Show (4:3)</PresentationFormat>
  <Paragraphs>152</Paragraphs>
  <Slides>24</Slides>
  <Notes>5</Notes>
  <HiddenSlides>0</HiddenSlides>
  <MMClips>0</MMClips>
  <ScaleCrop>false</ScaleCrop>
  <HeadingPairs>
    <vt:vector size="6" baseType="variant">
      <vt:variant>
        <vt:lpstr>Fonts Used</vt:lpstr>
      </vt:variant>
      <vt:variant>
        <vt:i4>2</vt:i4>
      </vt:variant>
      <vt:variant>
        <vt:lpstr>Design Template</vt:lpstr>
      </vt:variant>
      <vt:variant>
        <vt:i4>6</vt:i4>
      </vt:variant>
      <vt:variant>
        <vt:lpstr>Slide Titles</vt:lpstr>
      </vt:variant>
      <vt:variant>
        <vt:i4>24</vt:i4>
      </vt:variant>
    </vt:vector>
  </HeadingPairs>
  <TitlesOfParts>
    <vt:vector size="32" baseType="lpstr">
      <vt:lpstr>Arial</vt:lpstr>
      <vt:lpstr>Calibri</vt:lpstr>
      <vt:lpstr>Clarity</vt:lpstr>
      <vt:lpstr>Clarity</vt:lpstr>
      <vt:lpstr>Clarity</vt:lpstr>
      <vt:lpstr>Clarity</vt:lpstr>
      <vt:lpstr>Clarity</vt:lpstr>
      <vt:lpstr>Clarity</vt:lpstr>
      <vt:lpstr>USING DL TO SUPPORT TEACHING AND LEARNING IN HE</vt:lpstr>
      <vt:lpstr>Overview</vt:lpstr>
      <vt:lpstr>Learning Outcomes</vt:lpstr>
      <vt:lpstr>So What is a Virtual Space?</vt:lpstr>
      <vt:lpstr>According to some…</vt:lpstr>
      <vt:lpstr>Where do you go to in space?</vt:lpstr>
      <vt:lpstr>Social versus Academic Spaces</vt:lpstr>
      <vt:lpstr>Mobile Virtual Spaces</vt:lpstr>
      <vt:lpstr>Some issues to think about</vt:lpstr>
      <vt:lpstr>What did you come up with?</vt:lpstr>
      <vt:lpstr>A Different Approach</vt:lpstr>
      <vt:lpstr>Activity 5:</vt:lpstr>
      <vt:lpstr>Slide 13</vt:lpstr>
      <vt:lpstr>Blogs in Teaching and Learning</vt:lpstr>
      <vt:lpstr>Activity 6:</vt:lpstr>
      <vt:lpstr>Slide 16</vt:lpstr>
      <vt:lpstr>Wikis in Teaching and Learning</vt:lpstr>
      <vt:lpstr>Activity 7:</vt:lpstr>
      <vt:lpstr>Slide 19</vt:lpstr>
      <vt:lpstr>E-portfolios in Teaching and Learning</vt:lpstr>
      <vt:lpstr>Activity 8:</vt:lpstr>
      <vt:lpstr>What we have looked at:</vt:lpstr>
      <vt:lpstr>References and further reading</vt:lpstr>
      <vt:lpstr>Any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Digital Literacy</dc:title>
  <dc:creator>Alison</dc:creator>
  <cp:lastModifiedBy>Pete Bradshaw</cp:lastModifiedBy>
  <cp:revision>38</cp:revision>
  <cp:lastPrinted>2012-05-29T10:06:29Z</cp:lastPrinted>
  <dcterms:created xsi:type="dcterms:W3CDTF">2012-01-06T11:23:55Z</dcterms:created>
  <dcterms:modified xsi:type="dcterms:W3CDTF">2012-07-12T09:13:19Z</dcterms:modified>
</cp:coreProperties>
</file>