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0" r:id="rId3"/>
    <p:sldId id="263" r:id="rId4"/>
    <p:sldId id="258" r:id="rId5"/>
    <p:sldId id="261" r:id="rId6"/>
    <p:sldId id="264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26" autoAdjust="0"/>
  </p:normalViewPr>
  <p:slideViewPr>
    <p:cSldViewPr>
      <p:cViewPr varScale="1">
        <p:scale>
          <a:sx n="96" d="100"/>
          <a:sy n="96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A538B-9F69-41D2-9FBE-7EC3699754D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05FFE-1D80-4FB8-8BA6-770597AD4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2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Orbotix</a:t>
            </a:r>
            <a:r>
              <a:rPr lang="en-GB" dirty="0" smtClean="0"/>
              <a:t> - https://i.ytimg.com/vi/6Bcc89Kc1XI/maxresdefault.jpg</a:t>
            </a:r>
          </a:p>
          <a:p>
            <a:r>
              <a:rPr lang="en-GB" dirty="0" smtClean="0"/>
              <a:t>Nao -</a:t>
            </a:r>
            <a:r>
              <a:rPr lang="en-GB" baseline="0" dirty="0" smtClean="0"/>
              <a:t> https://commons.wikimedia.org/wiki/File:Nao_Robot_Close_up.JPG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Aibo</a:t>
            </a:r>
            <a:r>
              <a:rPr lang="en-GB" dirty="0" smtClean="0"/>
              <a:t> - https://hr.wikipedia.org/wiki/Datoteka:Aibo-DASA.JPG</a:t>
            </a:r>
          </a:p>
          <a:p>
            <a:r>
              <a:rPr lang="en-GB" dirty="0" err="1" smtClean="0"/>
              <a:t>Makey</a:t>
            </a:r>
            <a:r>
              <a:rPr lang="en-GB" dirty="0" smtClean="0"/>
              <a:t> </a:t>
            </a:r>
            <a:r>
              <a:rPr lang="en-GB" dirty="0" err="1" smtClean="0"/>
              <a:t>Makey</a:t>
            </a:r>
            <a:r>
              <a:rPr lang="en-GB" dirty="0" smtClean="0"/>
              <a:t> - http://68.media.tumblr.com/d9d837777e386131a31991610c5e5c79/tumblr_inline_nbrf9d4Wj71sewgt2.jpg</a:t>
            </a:r>
          </a:p>
          <a:p>
            <a:r>
              <a:rPr lang="en-GB" dirty="0" smtClean="0"/>
              <a:t>BB8 - https://c1.staticflickr.com/6/5695/21132325102_44b6ca3d67_b.jpg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5FFE-1D80-4FB8-8BA6-770597AD4A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8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0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7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3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5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9741-B045-4E8A-BAB8-27577A781275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4E59-4E37-4B84-B2FB-CC4587E5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.barnett@worc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GB" sz="2400" b="1" dirty="0"/>
              <a:t>Technology enhanced learning: a systematic review of literature in the early-years  200(7)-2017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Approx. 400 sources </a:t>
            </a:r>
          </a:p>
          <a:p>
            <a:pPr lvl="1"/>
            <a:r>
              <a:rPr lang="en-GB" sz="1800" dirty="0" smtClean="0"/>
              <a:t>(Considerably reduced by the criteria </a:t>
            </a:r>
            <a:r>
              <a:rPr lang="en-GB" sz="1800" dirty="0"/>
              <a:t>for inclusion</a:t>
            </a:r>
            <a:r>
              <a:rPr lang="en-GB" sz="1800" dirty="0" smtClean="0"/>
              <a:t>)</a:t>
            </a:r>
          </a:p>
          <a:p>
            <a:r>
              <a:rPr lang="en-GB" dirty="0" smtClean="0"/>
              <a:t>27 countries</a:t>
            </a:r>
          </a:p>
          <a:p>
            <a:r>
              <a:rPr lang="en-GB" dirty="0" smtClean="0"/>
              <a:t>Databases: </a:t>
            </a:r>
          </a:p>
          <a:p>
            <a:pPr lvl="1"/>
            <a:r>
              <a:rPr lang="en-GB" sz="1800" dirty="0" smtClean="0"/>
              <a:t>Google </a:t>
            </a:r>
          </a:p>
          <a:p>
            <a:pPr lvl="1"/>
            <a:r>
              <a:rPr lang="en-GB" sz="1800" dirty="0" smtClean="0"/>
              <a:t>Academic Search Complete, British Education Index, ERIC and </a:t>
            </a:r>
            <a:r>
              <a:rPr lang="en-GB" sz="1800" dirty="0" err="1" smtClean="0"/>
              <a:t>PsycARTICLES</a:t>
            </a:r>
            <a:r>
              <a:rPr lang="en-GB" sz="1800" dirty="0" smtClean="0"/>
              <a:t> </a:t>
            </a:r>
            <a:r>
              <a:rPr lang="en-GB" sz="1600" dirty="0" smtClean="0"/>
              <a:t>(limited to last 10 years, full text, scholarly peer reviewed journals)</a:t>
            </a:r>
          </a:p>
          <a:p>
            <a:pPr lvl="1"/>
            <a:r>
              <a:rPr lang="en-GB" sz="1600" dirty="0" smtClean="0"/>
              <a:t>Also used relevant literature from bibliographies, including wider literature reviews</a:t>
            </a:r>
          </a:p>
          <a:p>
            <a:r>
              <a:rPr lang="en-GB" dirty="0" smtClean="0"/>
              <a:t>Review limited to literature with a research focus</a:t>
            </a:r>
          </a:p>
          <a:p>
            <a:r>
              <a:rPr lang="en-GB" dirty="0" smtClean="0"/>
              <a:t>Evolving approach to use of search terms and strings</a:t>
            </a:r>
          </a:p>
          <a:p>
            <a:pPr lvl="1"/>
            <a:r>
              <a:rPr lang="en-GB" sz="1400" dirty="0"/>
              <a:t>S</a:t>
            </a:r>
            <a:r>
              <a:rPr lang="en-GB" sz="1400" dirty="0" smtClean="0"/>
              <a:t>earch terms were not fixed before starting the search for literature</a:t>
            </a:r>
          </a:p>
          <a:p>
            <a:pPr lvl="1"/>
            <a:r>
              <a:rPr lang="en-GB" sz="1400" dirty="0" smtClean="0"/>
              <a:t>Record of search terms used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Search strategy overview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1268760"/>
            <a:ext cx="4248472" cy="1752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Areas of learning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Indicators of TEL influenced by the worldwide context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effective learning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 enhanced learning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review is a follow up to our recently published book: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5"/>
            <a:ext cx="4618009" cy="338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7984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Savage &amp; Barnett (2017) Technology Enhanced Learning in the Early Years Foundation Stage, St Albans, Critical Publishing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5013176"/>
            <a:ext cx="4078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Challenging the digital natives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Childhood obesity and digital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Mobile technology, TV and violent video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Digital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Traditional educational skills versus digital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Digital childhoods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Technology vs creativity</a:t>
            </a:r>
            <a:endParaRPr lang="en-GB" sz="1400" dirty="0"/>
          </a:p>
        </p:txBody>
      </p:sp>
      <p:sp>
        <p:nvSpPr>
          <p:cNvPr id="7" name="Curved Left Arrow 6"/>
          <p:cNvSpPr/>
          <p:nvPr/>
        </p:nvSpPr>
        <p:spPr>
          <a:xfrm>
            <a:off x="8172400" y="4797152"/>
            <a:ext cx="432048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395536" y="1124744"/>
            <a:ext cx="432048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9497417">
            <a:off x="4675759" y="3831480"/>
            <a:ext cx="202970" cy="17467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7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504056"/>
          </a:xfrm>
        </p:spPr>
        <p:txBody>
          <a:bodyPr>
            <a:noAutofit/>
          </a:bodyPr>
          <a:lstStyle/>
          <a:p>
            <a:r>
              <a:rPr lang="en-GB" sz="2000" b="1" dirty="0"/>
              <a:t>Programmable, interactive toys and robotics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11967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Sphero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24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BB-8 App-enabled droid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1683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Orbotix</a:t>
            </a:r>
            <a:r>
              <a:rPr lang="en-GB" dirty="0" smtClean="0"/>
              <a:t> Ollie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450912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Dash &amp; Dot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89040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Cubelets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4M Doodling robot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509120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Hexabug</a:t>
            </a:r>
            <a:r>
              <a:rPr lang="en-GB" dirty="0" smtClean="0"/>
              <a:t> </a:t>
            </a:r>
            <a:r>
              <a:rPr lang="en-GB" dirty="0" err="1" smtClean="0"/>
              <a:t>nano</a:t>
            </a:r>
            <a:r>
              <a:rPr lang="en-GB" dirty="0" smtClean="0"/>
              <a:t> v2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6093296"/>
            <a:ext cx="15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7030A0"/>
                </a:solidFill>
              </a:rPr>
              <a:t>WowWee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Mip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98072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Nao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2267580"/>
            <a:ext cx="51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Teo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177281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Asimo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25946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QueBall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452320" y="126876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7030A0"/>
                </a:solidFill>
              </a:rPr>
              <a:t>BeeBot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2320" y="184482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7030A0"/>
                </a:solidFill>
              </a:rPr>
              <a:t>BlueBot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2950" y="5085184"/>
            <a:ext cx="148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Makey</a:t>
            </a:r>
            <a:r>
              <a:rPr lang="en-GB" dirty="0" smtClean="0"/>
              <a:t> </a:t>
            </a:r>
            <a:r>
              <a:rPr lang="en-GB" dirty="0" err="1" smtClean="0"/>
              <a:t>Makey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6165304"/>
            <a:ext cx="9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Roamer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Kubo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2420888"/>
            <a:ext cx="12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Dragon bot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2996952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7030A0"/>
                </a:solidFill>
              </a:rPr>
              <a:t>MecWilly</a:t>
            </a:r>
            <a:r>
              <a:rPr lang="en-GB" dirty="0" smtClean="0">
                <a:solidFill>
                  <a:srgbClr val="7030A0"/>
                </a:solidFill>
              </a:rPr>
              <a:t> robot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3501008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Rubi-4 robot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1920" y="292494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Aibo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7864" y="234888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Kibo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960" y="3573016"/>
            <a:ext cx="12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Lego </a:t>
            </a:r>
            <a:r>
              <a:rPr lang="en-GB" dirty="0" err="1" smtClean="0">
                <a:solidFill>
                  <a:srgbClr val="C00000"/>
                </a:solidFill>
              </a:rPr>
              <a:t>WeDo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7664" y="5795972"/>
            <a:ext cx="9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PlayROB</a:t>
            </a:r>
            <a:endParaRPr lang="en-GB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86" y="2564904"/>
            <a:ext cx="1569314" cy="8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978446" cy="14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66045"/>
            <a:ext cx="996244" cy="662955"/>
          </a:xfrm>
          <a:prstGeom prst="rect">
            <a:avLst/>
          </a:prstGeom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1234108" cy="9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B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56217"/>
            <a:ext cx="1062286" cy="13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26951" cy="5577483"/>
          </a:xfrm>
        </p:spPr>
      </p:pic>
      <p:sp>
        <p:nvSpPr>
          <p:cNvPr id="5" name="TextBox 4"/>
          <p:cNvSpPr txBox="1"/>
          <p:nvPr/>
        </p:nvSpPr>
        <p:spPr>
          <a:xfrm>
            <a:off x="611560" y="116632"/>
            <a:ext cx="777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Programmable, interactive toys and robotics: TEL early-years literature 2007-2017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Themes: </a:t>
            </a:r>
            <a:r>
              <a:rPr lang="en-GB" sz="1600" dirty="0" smtClean="0"/>
              <a:t>physical robots, computational thinking, combining toys and computer simulation, interface design, physical program blocks, </a:t>
            </a:r>
            <a:r>
              <a:rPr lang="en-GB" sz="1200" dirty="0" smtClean="0"/>
              <a:t>product development</a:t>
            </a:r>
            <a:r>
              <a:rPr lang="en-GB" sz="1600" dirty="0" smtClean="0"/>
              <a:t>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72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Alternative approaches to categorisation 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GB" sz="2400" u="sng" dirty="0" smtClean="0"/>
          </a:p>
          <a:p>
            <a:r>
              <a:rPr lang="en-GB" sz="2400" u="sng" dirty="0" smtClean="0"/>
              <a:t>Taylor’s model: Tutor, Tutee and Tool</a:t>
            </a:r>
          </a:p>
          <a:p>
            <a:pPr marL="0" indent="0">
              <a:buNone/>
            </a:pPr>
            <a:endParaRPr lang="en-GB" sz="2400" u="sng" dirty="0" smtClean="0"/>
          </a:p>
          <a:p>
            <a:r>
              <a:rPr lang="en-GB" sz="2400" u="sng" dirty="0" smtClean="0"/>
              <a:t>linear </a:t>
            </a:r>
            <a:r>
              <a:rPr lang="en-GB" sz="2400" u="sng" dirty="0"/>
              <a:t>scale </a:t>
            </a:r>
            <a:r>
              <a:rPr lang="en-GB" sz="2400" dirty="0"/>
              <a:t>e.g. </a:t>
            </a:r>
            <a:r>
              <a:rPr lang="en-GB" sz="2400" dirty="0">
                <a:solidFill>
                  <a:srgbClr val="7030A0"/>
                </a:solidFill>
              </a:rPr>
              <a:t>Neo</a:t>
            </a:r>
            <a:r>
              <a:rPr lang="en-GB" sz="2400" dirty="0"/>
              <a:t> </a:t>
            </a:r>
            <a:r>
              <a:rPr lang="en-GB" sz="2400" dirty="0" smtClean="0"/>
              <a:t>(android </a:t>
            </a:r>
            <a:r>
              <a:rPr lang="en-GB" sz="2400" dirty="0"/>
              <a:t>features), </a:t>
            </a:r>
            <a:r>
              <a:rPr lang="en-GB" sz="2400" dirty="0" err="1">
                <a:solidFill>
                  <a:srgbClr val="7030A0"/>
                </a:solidFill>
              </a:rPr>
              <a:t>Teo</a:t>
            </a:r>
            <a:r>
              <a:rPr lang="en-GB" sz="2400" dirty="0"/>
              <a:t> </a:t>
            </a:r>
            <a:r>
              <a:rPr lang="en-GB" sz="2400" dirty="0" smtClean="0"/>
              <a:t>(neither specifically humanoid </a:t>
            </a:r>
            <a:r>
              <a:rPr lang="en-GB" sz="2400" dirty="0"/>
              <a:t>nor </a:t>
            </a:r>
            <a:r>
              <a:rPr lang="en-GB" sz="2400" dirty="0" smtClean="0"/>
              <a:t>animal), </a:t>
            </a:r>
            <a:r>
              <a:rPr lang="en-GB" sz="2400" dirty="0">
                <a:solidFill>
                  <a:srgbClr val="7030A0"/>
                </a:solidFill>
              </a:rPr>
              <a:t>Bee-Bots/Blue-Bots</a:t>
            </a:r>
            <a:r>
              <a:rPr lang="en-GB" sz="2400" dirty="0"/>
              <a:t> (animal features), </a:t>
            </a:r>
            <a:r>
              <a:rPr lang="en-GB" sz="2400" dirty="0" err="1">
                <a:solidFill>
                  <a:srgbClr val="7030A0"/>
                </a:solidFill>
              </a:rPr>
              <a:t>QueBall</a:t>
            </a:r>
            <a:r>
              <a:rPr lang="en-GB" sz="2400" dirty="0"/>
              <a:t> (interactive and responsive but no resemblance to human or animal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u="sng" dirty="0" smtClean="0"/>
              <a:t>Specific learning enhancement</a:t>
            </a:r>
            <a:r>
              <a:rPr lang="en-GB" sz="2400" dirty="0" smtClean="0"/>
              <a:t> e.g. development of sequencing ability and computational thinking; social skills; language learning; gross motor development; enhanced mathematical learning</a:t>
            </a:r>
            <a:endParaRPr lang="en-GB" sz="2400" u="sng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u="sng" dirty="0" smtClean="0"/>
              <a:t>Product development v teaching focus</a:t>
            </a:r>
            <a:endParaRPr lang="en-GB" sz="2400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520280" cy="26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429000"/>
            <a:ext cx="190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Marco et al (2013)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028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3140968"/>
            <a:ext cx="187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Causo</a:t>
            </a:r>
            <a:r>
              <a:rPr lang="en-GB" dirty="0" smtClean="0"/>
              <a:t> et al (2015)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522358" cy="5073427"/>
          </a:xfrm>
        </p:spPr>
      </p:pic>
      <p:sp>
        <p:nvSpPr>
          <p:cNvPr id="5" name="TextBox 4"/>
          <p:cNvSpPr txBox="1"/>
          <p:nvPr/>
        </p:nvSpPr>
        <p:spPr>
          <a:xfrm>
            <a:off x="5292080" y="3995678"/>
            <a:ext cx="3707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Physical robots: interactive tutor  </a:t>
            </a:r>
          </a:p>
          <a:p>
            <a:r>
              <a:rPr lang="en-GB" dirty="0" smtClean="0"/>
              <a:t>10 research based studies:</a:t>
            </a:r>
          </a:p>
          <a:p>
            <a:pPr lvl="1"/>
            <a:r>
              <a:rPr lang="en-GB" i="1" dirty="0" smtClean="0"/>
              <a:t>4 small scale quantitative</a:t>
            </a:r>
          </a:p>
          <a:p>
            <a:pPr lvl="1"/>
            <a:r>
              <a:rPr lang="en-GB" i="1" dirty="0" smtClean="0"/>
              <a:t>2 medium scale quantitative</a:t>
            </a:r>
          </a:p>
          <a:p>
            <a:pPr lvl="1"/>
            <a:r>
              <a:rPr lang="en-GB" i="1" dirty="0" smtClean="0"/>
              <a:t>1 small scale qualitative</a:t>
            </a:r>
          </a:p>
          <a:p>
            <a:pPr lvl="1"/>
            <a:r>
              <a:rPr lang="en-GB" i="1" dirty="0" smtClean="0"/>
              <a:t>1 </a:t>
            </a:r>
            <a:r>
              <a:rPr lang="en-GB" i="1" dirty="0"/>
              <a:t>m</a:t>
            </a:r>
            <a:r>
              <a:rPr lang="en-GB" i="1" dirty="0" smtClean="0"/>
              <a:t>edium scale mixed methods</a:t>
            </a:r>
          </a:p>
          <a:p>
            <a:pPr lvl="1"/>
            <a:r>
              <a:rPr lang="en-GB" i="1" dirty="0" smtClean="0"/>
              <a:t>1 larger scale mixed </a:t>
            </a:r>
            <a:r>
              <a:rPr lang="en-GB" i="1" dirty="0"/>
              <a:t>methods</a:t>
            </a:r>
          </a:p>
          <a:p>
            <a:pPr lvl="1"/>
            <a:r>
              <a:rPr lang="en-GB" i="1" dirty="0" smtClean="0"/>
              <a:t>1 small scale exploratory </a:t>
            </a:r>
            <a:r>
              <a:rPr lang="en-GB" i="1" dirty="0"/>
              <a:t>product development </a:t>
            </a:r>
            <a:endParaRPr lang="en-GB" i="1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3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/>
              <a:t>Ongoing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Completing the data reduction tables for the methodologies</a:t>
            </a:r>
          </a:p>
          <a:p>
            <a:r>
              <a:rPr lang="en-GB" sz="2800" dirty="0" smtClean="0"/>
              <a:t>Summarising findings related to learning enhancement themes</a:t>
            </a:r>
          </a:p>
          <a:p>
            <a:r>
              <a:rPr lang="en-GB" sz="2800" dirty="0" smtClean="0"/>
              <a:t>Refining the </a:t>
            </a:r>
            <a:r>
              <a:rPr lang="en-GB" sz="2800" dirty="0" err="1" smtClean="0"/>
              <a:t>zotero</a:t>
            </a:r>
            <a:r>
              <a:rPr lang="en-GB" sz="2800" dirty="0" smtClean="0"/>
              <a:t> database that was used for storing retrieved sources as a potential resource for students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80526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Contact: Dr Anthony Barnett  - </a:t>
            </a:r>
            <a:r>
              <a:rPr lang="en-GB" sz="1400" dirty="0" smtClean="0">
                <a:hlinkClick r:id="rId2"/>
              </a:rPr>
              <a:t>a.barnett@worc.ac.uk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815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463</Words>
  <Application>Microsoft Office PowerPoint</Application>
  <PresentationFormat>On-screen Show 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Technology enhanced learning: a systematic review of literature in the early-years  200(7)-2017</vt:lpstr>
      <vt:lpstr>Search strategy overview</vt:lpstr>
      <vt:lpstr>Programmable, interactive toys and robotics</vt:lpstr>
      <vt:lpstr>PowerPoint Presentation</vt:lpstr>
      <vt:lpstr>Alternative approaches to categorisation  </vt:lpstr>
      <vt:lpstr>PowerPoint Presentation</vt:lpstr>
      <vt:lpstr>PowerPoint Presentation</vt:lpstr>
      <vt:lpstr>Ongoing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Anthony</dc:creator>
  <cp:lastModifiedBy>Anthony</cp:lastModifiedBy>
  <cp:revision>36</cp:revision>
  <dcterms:created xsi:type="dcterms:W3CDTF">2017-06-17T08:08:46Z</dcterms:created>
  <dcterms:modified xsi:type="dcterms:W3CDTF">2017-06-23T09:35:43Z</dcterms:modified>
</cp:coreProperties>
</file>